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flv"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8"/>
  </p:notesMasterIdLst>
  <p:handoutMasterIdLst>
    <p:handoutMasterId r:id="rId59"/>
  </p:handoutMasterIdLst>
  <p:sldIdLst>
    <p:sldId id="774" r:id="rId2"/>
    <p:sldId id="795" r:id="rId3"/>
    <p:sldId id="796" r:id="rId4"/>
    <p:sldId id="695" r:id="rId5"/>
    <p:sldId id="797" r:id="rId6"/>
    <p:sldId id="798" r:id="rId7"/>
    <p:sldId id="799" r:id="rId8"/>
    <p:sldId id="787" r:id="rId9"/>
    <p:sldId id="788" r:id="rId10"/>
    <p:sldId id="790" r:id="rId11"/>
    <p:sldId id="791" r:id="rId12"/>
    <p:sldId id="792" r:id="rId13"/>
    <p:sldId id="793" r:id="rId14"/>
    <p:sldId id="800" r:id="rId15"/>
    <p:sldId id="801" r:id="rId16"/>
    <p:sldId id="802" r:id="rId17"/>
    <p:sldId id="803" r:id="rId18"/>
    <p:sldId id="804" r:id="rId19"/>
    <p:sldId id="805" r:id="rId20"/>
    <p:sldId id="828" r:id="rId21"/>
    <p:sldId id="806" r:id="rId22"/>
    <p:sldId id="807" r:id="rId23"/>
    <p:sldId id="808" r:id="rId24"/>
    <p:sldId id="809" r:id="rId25"/>
    <p:sldId id="810" r:id="rId26"/>
    <p:sldId id="811" r:id="rId27"/>
    <p:sldId id="827" r:id="rId28"/>
    <p:sldId id="626" r:id="rId29"/>
    <p:sldId id="627" r:id="rId30"/>
    <p:sldId id="628" r:id="rId31"/>
    <p:sldId id="629" r:id="rId32"/>
    <p:sldId id="630" r:id="rId33"/>
    <p:sldId id="826" r:id="rId34"/>
    <p:sldId id="820" r:id="rId35"/>
    <p:sldId id="821" r:id="rId36"/>
    <p:sldId id="822" r:id="rId37"/>
    <p:sldId id="823" r:id="rId38"/>
    <p:sldId id="824" r:id="rId39"/>
    <p:sldId id="825" r:id="rId40"/>
    <p:sldId id="829" r:id="rId41"/>
    <p:sldId id="818" r:id="rId42"/>
    <p:sldId id="819" r:id="rId43"/>
    <p:sldId id="609" r:id="rId44"/>
    <p:sldId id="830" r:id="rId45"/>
    <p:sldId id="812" r:id="rId46"/>
    <p:sldId id="621" r:id="rId47"/>
    <p:sldId id="813" r:id="rId48"/>
    <p:sldId id="814" r:id="rId49"/>
    <p:sldId id="815" r:id="rId50"/>
    <p:sldId id="816" r:id="rId51"/>
    <p:sldId id="786" r:id="rId52"/>
    <p:sldId id="699" r:id="rId53"/>
    <p:sldId id="696" r:id="rId54"/>
    <p:sldId id="831" r:id="rId55"/>
    <p:sldId id="832" r:id="rId56"/>
    <p:sldId id="833" r:id="rId57"/>
  </p:sldIdLst>
  <p:sldSz cx="9906000" cy="6858000" type="A4"/>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69A3710F-892C-C04B-8E35-EFAA6872035D}">
          <p14:sldIdLst>
            <p14:sldId id="774"/>
            <p14:sldId id="795"/>
            <p14:sldId id="796"/>
            <p14:sldId id="695"/>
            <p14:sldId id="797"/>
            <p14:sldId id="798"/>
            <p14:sldId id="799"/>
            <p14:sldId id="787"/>
            <p14:sldId id="788"/>
            <p14:sldId id="790"/>
            <p14:sldId id="791"/>
            <p14:sldId id="792"/>
            <p14:sldId id="793"/>
            <p14:sldId id="800"/>
            <p14:sldId id="801"/>
            <p14:sldId id="802"/>
            <p14:sldId id="803"/>
            <p14:sldId id="804"/>
            <p14:sldId id="805"/>
            <p14:sldId id="828"/>
            <p14:sldId id="806"/>
            <p14:sldId id="807"/>
            <p14:sldId id="808"/>
            <p14:sldId id="809"/>
            <p14:sldId id="810"/>
            <p14:sldId id="811"/>
            <p14:sldId id="827"/>
            <p14:sldId id="626"/>
            <p14:sldId id="627"/>
            <p14:sldId id="628"/>
            <p14:sldId id="629"/>
            <p14:sldId id="630"/>
            <p14:sldId id="826"/>
            <p14:sldId id="820"/>
            <p14:sldId id="821"/>
            <p14:sldId id="822"/>
            <p14:sldId id="823"/>
            <p14:sldId id="824"/>
            <p14:sldId id="825"/>
            <p14:sldId id="829"/>
            <p14:sldId id="818"/>
            <p14:sldId id="819"/>
            <p14:sldId id="609"/>
            <p14:sldId id="830"/>
            <p14:sldId id="812"/>
            <p14:sldId id="621"/>
            <p14:sldId id="813"/>
            <p14:sldId id="814"/>
            <p14:sldId id="815"/>
            <p14:sldId id="816"/>
            <p14:sldId id="786"/>
            <p14:sldId id="699"/>
            <p14:sldId id="696"/>
            <p14:sldId id="831"/>
            <p14:sldId id="832"/>
            <p14:sldId id="833"/>
          </p14:sldIdLst>
        </p14:section>
        <p14:section name="Linking SBF with ACT-R" id="{531C61F4-9CA6-8647-86BA-15F0F3CE52B4}">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scaleToFitPaper="1"/>
  <p:clrMru>
    <a:srgbClr val="DA57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60" autoAdjust="0"/>
    <p:restoredTop sz="76541" autoAdjust="0"/>
  </p:normalViewPr>
  <p:slideViewPr>
    <p:cSldViewPr snapToGrid="0" snapToObjects="1">
      <p:cViewPr varScale="1">
        <p:scale>
          <a:sx n="67" d="100"/>
          <a:sy n="67" d="100"/>
        </p:scale>
        <p:origin x="-600" y="-112"/>
      </p:cViewPr>
      <p:guideLst>
        <p:guide orient="horz" pos="2160"/>
        <p:guide pos="312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notesMaster" Target="notesMasters/notesMaster1.xml"/><Relationship Id="rId59" Type="http://schemas.openxmlformats.org/officeDocument/2006/relationships/handoutMaster" Target="handoutMasters/handout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interSettings" Target="printerSettings/printerSettings1.bin"/><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A511D2DD-56C5-C946-8615-CC7A26338684}" type="datetimeFigureOut">
              <a:rPr lang="en-US" smtClean="0"/>
              <a:t>09/11/15</a:t>
            </a:fld>
            <a:endParaRPr lang="en-US"/>
          </a:p>
        </p:txBody>
      </p:sp>
      <p:sp>
        <p:nvSpPr>
          <p:cNvPr id="4" name="Footer Placeholder 3"/>
          <p:cNvSpPr>
            <a:spLocks noGrp="1"/>
          </p:cNvSpPr>
          <p:nvPr>
            <p:ph type="ftr" sz="quarter" idx="2"/>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2900"/>
          </a:xfrm>
          <a:prstGeom prst="rect">
            <a:avLst/>
          </a:prstGeom>
        </p:spPr>
        <p:txBody>
          <a:bodyPr vert="horz" lIns="91440" tIns="45720" rIns="91440" bIns="45720" rtlCol="0" anchor="b"/>
          <a:lstStyle>
            <a:lvl1pPr algn="r">
              <a:defRPr sz="1200"/>
            </a:lvl1pPr>
          </a:lstStyle>
          <a:p>
            <a:fld id="{AB9C2698-FFBA-1147-8359-0984BF584D4D}" type="slidenum">
              <a:rPr lang="en-US" smtClean="0"/>
              <a:t>‹#›</a:t>
            </a:fld>
            <a:endParaRPr lang="en-US"/>
          </a:p>
        </p:txBody>
      </p:sp>
    </p:spTree>
    <p:extLst>
      <p:ext uri="{BB962C8B-B14F-4D97-AF65-F5344CB8AC3E}">
        <p14:creationId xmlns:p14="http://schemas.microsoft.com/office/powerpoint/2010/main" val="39296477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5.png>
</file>

<file path=ppt/media/image4.png>
</file>

<file path=ppt/media/image5.png>
</file>

<file path=ppt/media/image6.png>
</file>

<file path=ppt/media/image7.png>
</file>

<file path=ppt/media/image8.png>
</file>

<file path=ppt/media/image9.png>
</file>

<file path=ppt/media/media1.fl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7E0ACC37-E6B1-534C-B8CC-FB0984CCA33D}" type="datetimeFigureOut">
              <a:rPr lang="en-US" smtClean="0"/>
              <a:t>09/11/15</a:t>
            </a:fld>
            <a:endParaRPr lang="en-US"/>
          </a:p>
        </p:txBody>
      </p:sp>
      <p:sp>
        <p:nvSpPr>
          <p:cNvPr id="4" name="Slide Image Placeholder 3"/>
          <p:cNvSpPr>
            <a:spLocks noGrp="1" noRot="1" noChangeAspect="1"/>
          </p:cNvSpPr>
          <p:nvPr>
            <p:ph type="sldImg" idx="2"/>
          </p:nvPr>
        </p:nvSpPr>
        <p:spPr>
          <a:xfrm>
            <a:off x="2714625" y="514350"/>
            <a:ext cx="371475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088EAB65-F1B4-9141-B58F-C8EA8258E2A1}" type="slidenum">
              <a:rPr lang="en-US" smtClean="0"/>
              <a:t>‹#›</a:t>
            </a:fld>
            <a:endParaRPr lang="en-US"/>
          </a:p>
        </p:txBody>
      </p:sp>
    </p:spTree>
    <p:extLst>
      <p:ext uri="{BB962C8B-B14F-4D97-AF65-F5344CB8AC3E}">
        <p14:creationId xmlns:p14="http://schemas.microsoft.com/office/powerpoint/2010/main" val="216491708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14625" y="514350"/>
            <a:ext cx="3714750" cy="257175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Interestingly, one doesn’t need to resort to advertising agencies to observe</a:t>
            </a:r>
            <a:r>
              <a:rPr lang="en-US" baseline="0" dirty="0" smtClean="0"/>
              <a:t> interval timing. For example, …</a:t>
            </a:r>
            <a:endParaRPr lang="en-US" dirty="0" smtClean="0"/>
          </a:p>
          <a:p>
            <a:endParaRPr lang="en-US" dirty="0"/>
          </a:p>
        </p:txBody>
      </p:sp>
      <p:sp>
        <p:nvSpPr>
          <p:cNvPr id="4" name="Slide Number Placeholder 3"/>
          <p:cNvSpPr>
            <a:spLocks noGrp="1"/>
          </p:cNvSpPr>
          <p:nvPr>
            <p:ph type="sldNum" sz="quarter" idx="10"/>
          </p:nvPr>
        </p:nvSpPr>
        <p:spPr/>
        <p:txBody>
          <a:bodyPr/>
          <a:lstStyle/>
          <a:p>
            <a:fld id="{088EAB65-F1B4-9141-B58F-C8EA8258E2A1}" type="slidenum">
              <a:rPr lang="en-US" smtClean="0"/>
              <a:t>6</a:t>
            </a:fld>
            <a:endParaRPr lang="en-US"/>
          </a:p>
        </p:txBody>
      </p:sp>
    </p:spTree>
    <p:extLst>
      <p:ext uri="{BB962C8B-B14F-4D97-AF65-F5344CB8AC3E}">
        <p14:creationId xmlns:p14="http://schemas.microsoft.com/office/powerpoint/2010/main" val="1534661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14625" y="514350"/>
            <a:ext cx="3714750" cy="2571750"/>
          </a:xfrm>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dnc</a:t>
            </a:r>
            <a:r>
              <a:rPr lang="en-US" sz="1200" kern="1200" dirty="0" smtClean="0">
                <a:solidFill>
                  <a:schemeClr val="tx1"/>
                </a:solidFill>
                <a:effectLst/>
                <a:latin typeface="+mn-lt"/>
                <a:ea typeface="+mn-ea"/>
                <a:cs typeface="+mn-cs"/>
              </a:rPr>
              <a:t>: short-term memory mutants </a:t>
            </a:r>
            <a:endParaRPr lang="en-US" dirty="0" smtClean="0"/>
          </a:p>
          <a:p>
            <a:endParaRPr lang="en-US" dirty="0"/>
          </a:p>
        </p:txBody>
      </p:sp>
      <p:sp>
        <p:nvSpPr>
          <p:cNvPr id="4" name="Slide Number Placeholder 3"/>
          <p:cNvSpPr>
            <a:spLocks noGrp="1"/>
          </p:cNvSpPr>
          <p:nvPr>
            <p:ph type="sldNum" sz="quarter" idx="10"/>
          </p:nvPr>
        </p:nvSpPr>
        <p:spPr/>
        <p:txBody>
          <a:bodyPr/>
          <a:lstStyle/>
          <a:p>
            <a:fld id="{088EAB65-F1B4-9141-B58F-C8EA8258E2A1}" type="slidenum">
              <a:rPr lang="en-US" smtClean="0"/>
              <a:t>18</a:t>
            </a:fld>
            <a:endParaRPr lang="en-US"/>
          </a:p>
        </p:txBody>
      </p:sp>
    </p:spTree>
    <p:extLst>
      <p:ext uri="{BB962C8B-B14F-4D97-AF65-F5344CB8AC3E}">
        <p14:creationId xmlns:p14="http://schemas.microsoft.com/office/powerpoint/2010/main" val="3778436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14625" y="514350"/>
            <a:ext cx="3714750" cy="2571750"/>
          </a:xfrm>
        </p:spPr>
      </p:sp>
      <p:sp>
        <p:nvSpPr>
          <p:cNvPr id="3" name="Notes Placeholder 2"/>
          <p:cNvSpPr>
            <a:spLocks noGrp="1"/>
          </p:cNvSpPr>
          <p:nvPr>
            <p:ph type="body" idx="1"/>
          </p:nvPr>
        </p:nvSpPr>
        <p:spPr/>
        <p:txBody>
          <a:bodyPr/>
          <a:lstStyle/>
          <a:p>
            <a:r>
              <a:rPr lang="en-US" dirty="0" smtClean="0"/>
              <a:t>Temporal generalization</a:t>
            </a:r>
            <a:endParaRPr lang="en-US" dirty="0"/>
          </a:p>
        </p:txBody>
      </p:sp>
      <p:sp>
        <p:nvSpPr>
          <p:cNvPr id="4" name="Slide Number Placeholder 3"/>
          <p:cNvSpPr>
            <a:spLocks noGrp="1"/>
          </p:cNvSpPr>
          <p:nvPr>
            <p:ph type="sldNum" sz="quarter" idx="10"/>
          </p:nvPr>
        </p:nvSpPr>
        <p:spPr/>
        <p:txBody>
          <a:bodyPr/>
          <a:lstStyle/>
          <a:p>
            <a:fld id="{088EAB65-F1B4-9141-B58F-C8EA8258E2A1}" type="slidenum">
              <a:rPr lang="en-US" smtClean="0"/>
              <a:t>28</a:t>
            </a:fld>
            <a:endParaRPr lang="en-US"/>
          </a:p>
        </p:txBody>
      </p:sp>
    </p:spTree>
    <p:extLst>
      <p:ext uri="{BB962C8B-B14F-4D97-AF65-F5344CB8AC3E}">
        <p14:creationId xmlns:p14="http://schemas.microsoft.com/office/powerpoint/2010/main" val="742389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14625" y="514350"/>
            <a:ext cx="3714750" cy="2571750"/>
          </a:xfrm>
        </p:spPr>
      </p:sp>
      <p:sp>
        <p:nvSpPr>
          <p:cNvPr id="3" name="Notes Placeholder 2"/>
          <p:cNvSpPr>
            <a:spLocks noGrp="1"/>
          </p:cNvSpPr>
          <p:nvPr>
            <p:ph type="body" idx="1"/>
          </p:nvPr>
        </p:nvSpPr>
        <p:spPr/>
        <p:txBody>
          <a:bodyPr/>
          <a:lstStyle/>
          <a:p>
            <a:r>
              <a:rPr lang="en-US" dirty="0" smtClean="0"/>
              <a:t>Temporal</a:t>
            </a:r>
            <a:r>
              <a:rPr lang="en-US" baseline="0" dirty="0" smtClean="0"/>
              <a:t> behavioral requires more than “just time”, it has to be embedded in a broader cognitive system. </a:t>
            </a:r>
          </a:p>
          <a:p>
            <a:endParaRPr lang="en-US" baseline="0" dirty="0" smtClean="0"/>
          </a:p>
          <a:p>
            <a:r>
              <a:rPr lang="en-US" baseline="0" dirty="0" smtClean="0"/>
              <a:t>“Modified church and gibbon model”</a:t>
            </a:r>
            <a:endParaRPr lang="en-US" dirty="0"/>
          </a:p>
        </p:txBody>
      </p:sp>
      <p:sp>
        <p:nvSpPr>
          <p:cNvPr id="4" name="Slide Number Placeholder 3"/>
          <p:cNvSpPr>
            <a:spLocks noGrp="1"/>
          </p:cNvSpPr>
          <p:nvPr>
            <p:ph type="sldNum" sz="quarter" idx="10"/>
          </p:nvPr>
        </p:nvSpPr>
        <p:spPr/>
        <p:txBody>
          <a:bodyPr/>
          <a:lstStyle/>
          <a:p>
            <a:fld id="{088EAB65-F1B4-9141-B58F-C8EA8258E2A1}" type="slidenum">
              <a:rPr lang="en-US" smtClean="0"/>
              <a:t>45</a:t>
            </a:fld>
            <a:endParaRPr lang="en-US"/>
          </a:p>
        </p:txBody>
      </p:sp>
    </p:spTree>
    <p:extLst>
      <p:ext uri="{BB962C8B-B14F-4D97-AF65-F5344CB8AC3E}">
        <p14:creationId xmlns:p14="http://schemas.microsoft.com/office/powerpoint/2010/main" val="3346851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14625" y="514350"/>
            <a:ext cx="3714750" cy="2571750"/>
          </a:xfrm>
        </p:spPr>
      </p:sp>
      <p:sp>
        <p:nvSpPr>
          <p:cNvPr id="3" name="Notes Placeholder 2"/>
          <p:cNvSpPr>
            <a:spLocks noGrp="1"/>
          </p:cNvSpPr>
          <p:nvPr>
            <p:ph type="body" idx="1"/>
          </p:nvPr>
        </p:nvSpPr>
        <p:spPr/>
        <p:txBody>
          <a:bodyPr/>
          <a:lstStyle/>
          <a:p>
            <a:r>
              <a:rPr lang="en-US" dirty="0" smtClean="0"/>
              <a:t>Red or green</a:t>
            </a:r>
            <a:r>
              <a:rPr lang="en-US" baseline="0" dirty="0" smtClean="0"/>
              <a:t> (left or right) longer on the screen?</a:t>
            </a:r>
            <a:endParaRPr lang="en-US" dirty="0"/>
          </a:p>
        </p:txBody>
      </p:sp>
      <p:sp>
        <p:nvSpPr>
          <p:cNvPr id="4" name="Slide Number Placeholder 3"/>
          <p:cNvSpPr>
            <a:spLocks noGrp="1"/>
          </p:cNvSpPr>
          <p:nvPr>
            <p:ph type="sldNum" sz="quarter" idx="10"/>
          </p:nvPr>
        </p:nvSpPr>
        <p:spPr/>
        <p:txBody>
          <a:bodyPr/>
          <a:lstStyle/>
          <a:p>
            <a:fld id="{088EAB65-F1B4-9141-B58F-C8EA8258E2A1}" type="slidenum">
              <a:rPr lang="en-US" smtClean="0"/>
              <a:pPr/>
              <a:t>48</a:t>
            </a:fld>
            <a:endParaRPr lang="en-US" dirty="0"/>
          </a:p>
        </p:txBody>
      </p:sp>
    </p:spTree>
    <p:extLst>
      <p:ext uri="{BB962C8B-B14F-4D97-AF65-F5344CB8AC3E}">
        <p14:creationId xmlns:p14="http://schemas.microsoft.com/office/powerpoint/2010/main" val="32591723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14625" y="514350"/>
            <a:ext cx="3714750" cy="2571750"/>
          </a:xfrm>
        </p:spPr>
      </p:sp>
      <p:sp>
        <p:nvSpPr>
          <p:cNvPr id="3" name="Notes Placeholder 2"/>
          <p:cNvSpPr>
            <a:spLocks noGrp="1"/>
          </p:cNvSpPr>
          <p:nvPr>
            <p:ph type="body" idx="1"/>
          </p:nvPr>
        </p:nvSpPr>
        <p:spPr/>
        <p:txBody>
          <a:bodyPr/>
          <a:lstStyle/>
          <a:p>
            <a:r>
              <a:rPr lang="en-US" dirty="0" smtClean="0"/>
              <a:t>It could be, of course, that instead of a perfect match, an “close match” would have been</a:t>
            </a:r>
            <a:r>
              <a:rPr lang="en-US" baseline="0" dirty="0" smtClean="0"/>
              <a:t> sufficient to trigger the “same</a:t>
            </a:r>
            <a:r>
              <a:rPr lang="en-US" baseline="0" smtClean="0"/>
              <a:t>” response. </a:t>
            </a:r>
            <a:endParaRPr lang="en-US"/>
          </a:p>
        </p:txBody>
      </p:sp>
      <p:sp>
        <p:nvSpPr>
          <p:cNvPr id="4" name="Slide Number Placeholder 3"/>
          <p:cNvSpPr>
            <a:spLocks noGrp="1"/>
          </p:cNvSpPr>
          <p:nvPr>
            <p:ph type="sldNum" sz="quarter" idx="10"/>
          </p:nvPr>
        </p:nvSpPr>
        <p:spPr/>
        <p:txBody>
          <a:bodyPr/>
          <a:lstStyle/>
          <a:p>
            <a:fld id="{088EAB65-F1B4-9141-B58F-C8EA8258E2A1}" type="slidenum">
              <a:rPr lang="en-US" smtClean="0"/>
              <a:t>49</a:t>
            </a:fld>
            <a:endParaRPr lang="en-US"/>
          </a:p>
        </p:txBody>
      </p:sp>
    </p:spTree>
    <p:extLst>
      <p:ext uri="{BB962C8B-B14F-4D97-AF65-F5344CB8AC3E}">
        <p14:creationId xmlns:p14="http://schemas.microsoft.com/office/powerpoint/2010/main" val="30158308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14625" y="514350"/>
            <a:ext cx="3714750" cy="2571750"/>
          </a:xfrm>
        </p:spPr>
      </p:sp>
      <p:sp>
        <p:nvSpPr>
          <p:cNvPr id="3" name="Notes Placeholder 2"/>
          <p:cNvSpPr>
            <a:spLocks noGrp="1"/>
          </p:cNvSpPr>
          <p:nvPr>
            <p:ph type="body" idx="1"/>
          </p:nvPr>
        </p:nvSpPr>
        <p:spPr/>
        <p:txBody>
          <a:bodyPr/>
          <a:lstStyle/>
          <a:p>
            <a:r>
              <a:rPr lang="en-US" dirty="0" smtClean="0"/>
              <a:t>It could be, of course, that instead of a perfect match, an “close match” would have been</a:t>
            </a:r>
            <a:r>
              <a:rPr lang="en-US" baseline="0" dirty="0" smtClean="0"/>
              <a:t> sufficient to trigger the “same” response. But what determines whether a match is “close”? Well, these types of models don’t provide us with an answer…</a:t>
            </a:r>
            <a:endParaRPr lang="en-US" dirty="0"/>
          </a:p>
        </p:txBody>
      </p:sp>
      <p:sp>
        <p:nvSpPr>
          <p:cNvPr id="4" name="Slide Number Placeholder 3"/>
          <p:cNvSpPr>
            <a:spLocks noGrp="1"/>
          </p:cNvSpPr>
          <p:nvPr>
            <p:ph type="sldNum" sz="quarter" idx="10"/>
          </p:nvPr>
        </p:nvSpPr>
        <p:spPr/>
        <p:txBody>
          <a:bodyPr/>
          <a:lstStyle/>
          <a:p>
            <a:fld id="{088EAB65-F1B4-9141-B58F-C8EA8258E2A1}" type="slidenum">
              <a:rPr lang="en-US" smtClean="0"/>
              <a:t>50</a:t>
            </a:fld>
            <a:endParaRPr lang="en-US"/>
          </a:p>
        </p:txBody>
      </p:sp>
    </p:spTree>
    <p:extLst>
      <p:ext uri="{BB962C8B-B14F-4D97-AF65-F5344CB8AC3E}">
        <p14:creationId xmlns:p14="http://schemas.microsoft.com/office/powerpoint/2010/main" val="30158308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14625" y="514350"/>
            <a:ext cx="3714750" cy="2571750"/>
          </a:xfrm>
        </p:spPr>
      </p:sp>
      <p:sp>
        <p:nvSpPr>
          <p:cNvPr id="3" name="Notes Placeholder 2"/>
          <p:cNvSpPr>
            <a:spLocks noGrp="1"/>
          </p:cNvSpPr>
          <p:nvPr>
            <p:ph type="body" idx="1"/>
          </p:nvPr>
        </p:nvSpPr>
        <p:spPr/>
        <p:txBody>
          <a:bodyPr/>
          <a:lstStyle/>
          <a:p>
            <a:r>
              <a:rPr lang="en-US" dirty="0" smtClean="0"/>
              <a:t>It could be, of course, that instead of a perfect match, an “close match” would have been</a:t>
            </a:r>
            <a:r>
              <a:rPr lang="en-US" baseline="0" dirty="0" smtClean="0"/>
              <a:t> sufficient to trigger the “same” response. But what determines whether a match is “close”? Well, these types of models don’t provide us with an answer…</a:t>
            </a:r>
            <a:endParaRPr lang="en-US" dirty="0"/>
          </a:p>
        </p:txBody>
      </p:sp>
      <p:sp>
        <p:nvSpPr>
          <p:cNvPr id="4" name="Slide Number Placeholder 3"/>
          <p:cNvSpPr>
            <a:spLocks noGrp="1"/>
          </p:cNvSpPr>
          <p:nvPr>
            <p:ph type="sldNum" sz="quarter" idx="10"/>
          </p:nvPr>
        </p:nvSpPr>
        <p:spPr/>
        <p:txBody>
          <a:bodyPr/>
          <a:lstStyle/>
          <a:p>
            <a:fld id="{088EAB65-F1B4-9141-B58F-C8EA8258E2A1}" type="slidenum">
              <a:rPr lang="en-US" smtClean="0"/>
              <a:t>52</a:t>
            </a:fld>
            <a:endParaRPr lang="en-US"/>
          </a:p>
        </p:txBody>
      </p:sp>
    </p:spTree>
    <p:extLst>
      <p:ext uri="{BB962C8B-B14F-4D97-AF65-F5344CB8AC3E}">
        <p14:creationId xmlns:p14="http://schemas.microsoft.com/office/powerpoint/2010/main" val="3015830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500">
                <a:solidFill>
                  <a:schemeClr val="tx1"/>
                </a:solidFill>
                <a:latin typeface="Georgia" charset="0"/>
                <a:ea typeface="ＭＳ Ｐゴシック" charset="0"/>
                <a:cs typeface="ＭＳ Ｐゴシック" charset="0"/>
              </a:defRPr>
            </a:lvl1pPr>
            <a:lvl2pPr marL="37931725" indent="-37474525" eaLnBrk="0" hangingPunct="0">
              <a:defRPr sz="2500">
                <a:solidFill>
                  <a:schemeClr val="tx1"/>
                </a:solidFill>
                <a:latin typeface="Georgia" charset="0"/>
                <a:ea typeface="ＭＳ Ｐゴシック" charset="0"/>
              </a:defRPr>
            </a:lvl2pPr>
            <a:lvl3pPr eaLnBrk="0" hangingPunct="0">
              <a:defRPr sz="2500">
                <a:solidFill>
                  <a:schemeClr val="tx1"/>
                </a:solidFill>
                <a:latin typeface="Georgia" charset="0"/>
                <a:ea typeface="ＭＳ Ｐゴシック" charset="0"/>
              </a:defRPr>
            </a:lvl3pPr>
            <a:lvl4pPr eaLnBrk="0" hangingPunct="0">
              <a:defRPr sz="2500">
                <a:solidFill>
                  <a:schemeClr val="tx1"/>
                </a:solidFill>
                <a:latin typeface="Georgia" charset="0"/>
                <a:ea typeface="ＭＳ Ｐゴシック" charset="0"/>
              </a:defRPr>
            </a:lvl4pPr>
            <a:lvl5pPr eaLnBrk="0" hangingPunct="0">
              <a:defRPr sz="2500">
                <a:solidFill>
                  <a:schemeClr val="tx1"/>
                </a:solidFill>
                <a:latin typeface="Georgia" charset="0"/>
                <a:ea typeface="ＭＳ Ｐゴシック" charset="0"/>
              </a:defRPr>
            </a:lvl5pPr>
            <a:lvl6pPr marL="457200" eaLnBrk="0" fontAlgn="base" hangingPunct="0">
              <a:spcBef>
                <a:spcPct val="50000"/>
              </a:spcBef>
              <a:spcAft>
                <a:spcPct val="0"/>
              </a:spcAft>
              <a:defRPr sz="2500">
                <a:solidFill>
                  <a:schemeClr val="tx1"/>
                </a:solidFill>
                <a:latin typeface="Georgia" charset="0"/>
                <a:ea typeface="ＭＳ Ｐゴシック" charset="0"/>
              </a:defRPr>
            </a:lvl6pPr>
            <a:lvl7pPr marL="914400" eaLnBrk="0" fontAlgn="base" hangingPunct="0">
              <a:spcBef>
                <a:spcPct val="50000"/>
              </a:spcBef>
              <a:spcAft>
                <a:spcPct val="0"/>
              </a:spcAft>
              <a:defRPr sz="2500">
                <a:solidFill>
                  <a:schemeClr val="tx1"/>
                </a:solidFill>
                <a:latin typeface="Georgia" charset="0"/>
                <a:ea typeface="ＭＳ Ｐゴシック" charset="0"/>
              </a:defRPr>
            </a:lvl7pPr>
            <a:lvl8pPr marL="1371600" eaLnBrk="0" fontAlgn="base" hangingPunct="0">
              <a:spcBef>
                <a:spcPct val="50000"/>
              </a:spcBef>
              <a:spcAft>
                <a:spcPct val="0"/>
              </a:spcAft>
              <a:defRPr sz="2500">
                <a:solidFill>
                  <a:schemeClr val="tx1"/>
                </a:solidFill>
                <a:latin typeface="Georgia" charset="0"/>
                <a:ea typeface="ＭＳ Ｐゴシック" charset="0"/>
              </a:defRPr>
            </a:lvl8pPr>
            <a:lvl9pPr marL="1828800" eaLnBrk="0" fontAlgn="base" hangingPunct="0">
              <a:spcBef>
                <a:spcPct val="50000"/>
              </a:spcBef>
              <a:spcAft>
                <a:spcPct val="0"/>
              </a:spcAft>
              <a:defRPr sz="2500">
                <a:solidFill>
                  <a:schemeClr val="tx1"/>
                </a:solidFill>
                <a:latin typeface="Georgia" charset="0"/>
                <a:ea typeface="ＭＳ Ｐゴシック" charset="0"/>
              </a:defRPr>
            </a:lvl9pPr>
          </a:lstStyle>
          <a:p>
            <a:fld id="{7F83E828-3A49-B34B-BC55-32734DA6F99C}" type="slidenum">
              <a:rPr lang="en-US" sz="1200">
                <a:latin typeface="Arial" charset="0"/>
              </a:rPr>
              <a:pPr/>
              <a:t>8</a:t>
            </a:fld>
            <a:endParaRPr lang="en-US" sz="1200">
              <a:latin typeface="Arial" charset="0"/>
            </a:endParaRPr>
          </a:p>
        </p:txBody>
      </p:sp>
      <p:sp>
        <p:nvSpPr>
          <p:cNvPr id="20483" name="Rectangle 2"/>
          <p:cNvSpPr>
            <a:spLocks noGrp="1" noRot="1" noChangeAspect="1" noChangeArrowheads="1" noTextEdit="1"/>
          </p:cNvSpPr>
          <p:nvPr>
            <p:ph type="sldImg"/>
          </p:nvPr>
        </p:nvSpPr>
        <p:spPr>
          <a:xfrm>
            <a:off x="2714625" y="514350"/>
            <a:ext cx="3714750" cy="2571750"/>
          </a:xfrm>
          <a:ln/>
        </p:spPr>
      </p:sp>
      <p:sp>
        <p:nvSpPr>
          <p:cNvPr id="204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en-US">
              <a:ea typeface="ＭＳ Ｐゴシック" charset="0"/>
              <a:cs typeface="ＭＳ Ｐゴシック"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p:cNvSpPr>
          <p:nvPr>
            <p:ph type="sldImg"/>
          </p:nvPr>
        </p:nvSpPr>
        <p:spPr>
          <a:xfrm>
            <a:off x="2714625" y="514350"/>
            <a:ext cx="3714750" cy="2571750"/>
          </a:xfrm>
          <a:ln/>
        </p:spPr>
      </p:sp>
      <p:sp>
        <p:nvSpPr>
          <p:cNvPr id="2253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ea typeface="ＭＳ Ｐゴシック" charset="0"/>
                <a:cs typeface="ＭＳ Ｐゴシック" charset="0"/>
              </a:rPr>
              <a:t>Timing as a rhetorical tool.</a:t>
            </a:r>
          </a:p>
        </p:txBody>
      </p:sp>
      <p:sp>
        <p:nvSpPr>
          <p:cNvPr id="2253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500">
                <a:solidFill>
                  <a:schemeClr val="tx1"/>
                </a:solidFill>
                <a:latin typeface="Georgia" charset="0"/>
                <a:ea typeface="ＭＳ Ｐゴシック" charset="0"/>
                <a:cs typeface="ＭＳ Ｐゴシック" charset="0"/>
              </a:defRPr>
            </a:lvl1pPr>
            <a:lvl2pPr marL="37931725" indent="-37474525" eaLnBrk="0" hangingPunct="0">
              <a:defRPr sz="2500">
                <a:solidFill>
                  <a:schemeClr val="tx1"/>
                </a:solidFill>
                <a:latin typeface="Georgia" charset="0"/>
                <a:ea typeface="ＭＳ Ｐゴシック" charset="0"/>
              </a:defRPr>
            </a:lvl2pPr>
            <a:lvl3pPr eaLnBrk="0" hangingPunct="0">
              <a:defRPr sz="2500">
                <a:solidFill>
                  <a:schemeClr val="tx1"/>
                </a:solidFill>
                <a:latin typeface="Georgia" charset="0"/>
                <a:ea typeface="ＭＳ Ｐゴシック" charset="0"/>
              </a:defRPr>
            </a:lvl3pPr>
            <a:lvl4pPr eaLnBrk="0" hangingPunct="0">
              <a:defRPr sz="2500">
                <a:solidFill>
                  <a:schemeClr val="tx1"/>
                </a:solidFill>
                <a:latin typeface="Georgia" charset="0"/>
                <a:ea typeface="ＭＳ Ｐゴシック" charset="0"/>
              </a:defRPr>
            </a:lvl4pPr>
            <a:lvl5pPr eaLnBrk="0" hangingPunct="0">
              <a:defRPr sz="2500">
                <a:solidFill>
                  <a:schemeClr val="tx1"/>
                </a:solidFill>
                <a:latin typeface="Georgia" charset="0"/>
                <a:ea typeface="ＭＳ Ｐゴシック" charset="0"/>
              </a:defRPr>
            </a:lvl5pPr>
            <a:lvl6pPr marL="457200" eaLnBrk="0" fontAlgn="base" hangingPunct="0">
              <a:spcBef>
                <a:spcPct val="50000"/>
              </a:spcBef>
              <a:spcAft>
                <a:spcPct val="0"/>
              </a:spcAft>
              <a:defRPr sz="2500">
                <a:solidFill>
                  <a:schemeClr val="tx1"/>
                </a:solidFill>
                <a:latin typeface="Georgia" charset="0"/>
                <a:ea typeface="ＭＳ Ｐゴシック" charset="0"/>
              </a:defRPr>
            </a:lvl6pPr>
            <a:lvl7pPr marL="914400" eaLnBrk="0" fontAlgn="base" hangingPunct="0">
              <a:spcBef>
                <a:spcPct val="50000"/>
              </a:spcBef>
              <a:spcAft>
                <a:spcPct val="0"/>
              </a:spcAft>
              <a:defRPr sz="2500">
                <a:solidFill>
                  <a:schemeClr val="tx1"/>
                </a:solidFill>
                <a:latin typeface="Georgia" charset="0"/>
                <a:ea typeface="ＭＳ Ｐゴシック" charset="0"/>
              </a:defRPr>
            </a:lvl7pPr>
            <a:lvl8pPr marL="1371600" eaLnBrk="0" fontAlgn="base" hangingPunct="0">
              <a:spcBef>
                <a:spcPct val="50000"/>
              </a:spcBef>
              <a:spcAft>
                <a:spcPct val="0"/>
              </a:spcAft>
              <a:defRPr sz="2500">
                <a:solidFill>
                  <a:schemeClr val="tx1"/>
                </a:solidFill>
                <a:latin typeface="Georgia" charset="0"/>
                <a:ea typeface="ＭＳ Ｐゴシック" charset="0"/>
              </a:defRPr>
            </a:lvl8pPr>
            <a:lvl9pPr marL="1828800" eaLnBrk="0" fontAlgn="base" hangingPunct="0">
              <a:spcBef>
                <a:spcPct val="50000"/>
              </a:spcBef>
              <a:spcAft>
                <a:spcPct val="0"/>
              </a:spcAft>
              <a:defRPr sz="2500">
                <a:solidFill>
                  <a:schemeClr val="tx1"/>
                </a:solidFill>
                <a:latin typeface="Georgia" charset="0"/>
                <a:ea typeface="ＭＳ Ｐゴシック" charset="0"/>
              </a:defRPr>
            </a:lvl9pPr>
          </a:lstStyle>
          <a:p>
            <a:fld id="{A6DB30C6-DD4F-4E4E-91E1-FF18B32A3323}" type="slidenum">
              <a:rPr lang="en-US" sz="1200">
                <a:latin typeface="Arial" charset="0"/>
              </a:rPr>
              <a:pPr/>
              <a:t>9</a:t>
            </a:fld>
            <a:endParaRPr lang="en-US" sz="1200">
              <a:latin typeface="Arial"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p:cNvSpPr>
          <p:nvPr>
            <p:ph type="sldImg"/>
          </p:nvPr>
        </p:nvSpPr>
        <p:spPr>
          <a:xfrm>
            <a:off x="2714625" y="514350"/>
            <a:ext cx="3714750" cy="2571750"/>
          </a:xfrm>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ea typeface="ＭＳ Ｐゴシック" charset="0"/>
                <a:cs typeface="ＭＳ Ｐゴシック" charset="0"/>
              </a:rPr>
              <a:t>Pauses as turn-taking information.</a:t>
            </a:r>
          </a:p>
          <a:p>
            <a:pPr eaLnBrk="1" hangingPunct="1"/>
            <a:endParaRPr lang="en-US">
              <a:ea typeface="ＭＳ Ｐゴシック" charset="0"/>
              <a:cs typeface="ＭＳ Ｐゴシック" charset="0"/>
            </a:endParaRPr>
          </a:p>
          <a:p>
            <a:pPr eaLnBrk="1" hangingPunct="1"/>
            <a:endParaRPr lang="en-US">
              <a:ea typeface="ＭＳ Ｐゴシック" charset="0"/>
              <a:cs typeface="ＭＳ Ｐゴシック" charset="0"/>
            </a:endParaRPr>
          </a:p>
          <a:p>
            <a:pPr eaLnBrk="1" hangingPunct="1"/>
            <a:endParaRPr lang="en-US">
              <a:ea typeface="ＭＳ Ｐゴシック" charset="0"/>
              <a:cs typeface="ＭＳ Ｐゴシック" charset="0"/>
            </a:endParaRPr>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500">
                <a:solidFill>
                  <a:schemeClr val="tx1"/>
                </a:solidFill>
                <a:latin typeface="Georgia" charset="0"/>
                <a:ea typeface="ＭＳ Ｐゴシック" charset="0"/>
                <a:cs typeface="ＭＳ Ｐゴシック" charset="0"/>
              </a:defRPr>
            </a:lvl1pPr>
            <a:lvl2pPr marL="37931725" indent="-37474525" eaLnBrk="0" hangingPunct="0">
              <a:defRPr sz="2500">
                <a:solidFill>
                  <a:schemeClr val="tx1"/>
                </a:solidFill>
                <a:latin typeface="Georgia" charset="0"/>
                <a:ea typeface="ＭＳ Ｐゴシック" charset="0"/>
              </a:defRPr>
            </a:lvl2pPr>
            <a:lvl3pPr eaLnBrk="0" hangingPunct="0">
              <a:defRPr sz="2500">
                <a:solidFill>
                  <a:schemeClr val="tx1"/>
                </a:solidFill>
                <a:latin typeface="Georgia" charset="0"/>
                <a:ea typeface="ＭＳ Ｐゴシック" charset="0"/>
              </a:defRPr>
            </a:lvl3pPr>
            <a:lvl4pPr eaLnBrk="0" hangingPunct="0">
              <a:defRPr sz="2500">
                <a:solidFill>
                  <a:schemeClr val="tx1"/>
                </a:solidFill>
                <a:latin typeface="Georgia" charset="0"/>
                <a:ea typeface="ＭＳ Ｐゴシック" charset="0"/>
              </a:defRPr>
            </a:lvl4pPr>
            <a:lvl5pPr eaLnBrk="0" hangingPunct="0">
              <a:defRPr sz="2500">
                <a:solidFill>
                  <a:schemeClr val="tx1"/>
                </a:solidFill>
                <a:latin typeface="Georgia" charset="0"/>
                <a:ea typeface="ＭＳ Ｐゴシック" charset="0"/>
              </a:defRPr>
            </a:lvl5pPr>
            <a:lvl6pPr marL="457200" eaLnBrk="0" fontAlgn="base" hangingPunct="0">
              <a:spcBef>
                <a:spcPct val="50000"/>
              </a:spcBef>
              <a:spcAft>
                <a:spcPct val="0"/>
              </a:spcAft>
              <a:defRPr sz="2500">
                <a:solidFill>
                  <a:schemeClr val="tx1"/>
                </a:solidFill>
                <a:latin typeface="Georgia" charset="0"/>
                <a:ea typeface="ＭＳ Ｐゴシック" charset="0"/>
              </a:defRPr>
            </a:lvl6pPr>
            <a:lvl7pPr marL="914400" eaLnBrk="0" fontAlgn="base" hangingPunct="0">
              <a:spcBef>
                <a:spcPct val="50000"/>
              </a:spcBef>
              <a:spcAft>
                <a:spcPct val="0"/>
              </a:spcAft>
              <a:defRPr sz="2500">
                <a:solidFill>
                  <a:schemeClr val="tx1"/>
                </a:solidFill>
                <a:latin typeface="Georgia" charset="0"/>
                <a:ea typeface="ＭＳ Ｐゴシック" charset="0"/>
              </a:defRPr>
            </a:lvl7pPr>
            <a:lvl8pPr marL="1371600" eaLnBrk="0" fontAlgn="base" hangingPunct="0">
              <a:spcBef>
                <a:spcPct val="50000"/>
              </a:spcBef>
              <a:spcAft>
                <a:spcPct val="0"/>
              </a:spcAft>
              <a:defRPr sz="2500">
                <a:solidFill>
                  <a:schemeClr val="tx1"/>
                </a:solidFill>
                <a:latin typeface="Georgia" charset="0"/>
                <a:ea typeface="ＭＳ Ｐゴシック" charset="0"/>
              </a:defRPr>
            </a:lvl8pPr>
            <a:lvl9pPr marL="1828800" eaLnBrk="0" fontAlgn="base" hangingPunct="0">
              <a:spcBef>
                <a:spcPct val="50000"/>
              </a:spcBef>
              <a:spcAft>
                <a:spcPct val="0"/>
              </a:spcAft>
              <a:defRPr sz="2500">
                <a:solidFill>
                  <a:schemeClr val="tx1"/>
                </a:solidFill>
                <a:latin typeface="Georgia" charset="0"/>
                <a:ea typeface="ＭＳ Ｐゴシック" charset="0"/>
              </a:defRPr>
            </a:lvl9pPr>
          </a:lstStyle>
          <a:p>
            <a:fld id="{0516E5C5-96A0-D344-84B3-4906CEDE6FB7}" type="slidenum">
              <a:rPr lang="en-US" sz="1200">
                <a:latin typeface="Arial" charset="0"/>
              </a:rPr>
              <a:pPr/>
              <a:t>10</a:t>
            </a:fld>
            <a:endParaRPr lang="en-US" sz="1200">
              <a:latin typeface="Arial"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p:cNvSpPr>
          <p:nvPr>
            <p:ph type="sldImg"/>
          </p:nvPr>
        </p:nvSpPr>
        <p:spPr>
          <a:xfrm>
            <a:off x="2714625" y="514350"/>
            <a:ext cx="3714750" cy="2571750"/>
          </a:xfrm>
          <a:ln/>
        </p:spPr>
      </p:sp>
      <p:sp>
        <p:nvSpPr>
          <p:cNvPr id="276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ea typeface="ＭＳ Ｐゴシック" charset="0"/>
                <a:cs typeface="ＭＳ Ｐゴシック" charset="0"/>
              </a:rPr>
              <a:t>Adaptation to the environment</a:t>
            </a:r>
          </a:p>
        </p:txBody>
      </p:sp>
      <p:sp>
        <p:nvSpPr>
          <p:cNvPr id="276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500">
                <a:solidFill>
                  <a:schemeClr val="tx1"/>
                </a:solidFill>
                <a:latin typeface="Georgia" charset="0"/>
                <a:ea typeface="ＭＳ Ｐゴシック" charset="0"/>
                <a:cs typeface="ＭＳ Ｐゴシック" charset="0"/>
              </a:defRPr>
            </a:lvl1pPr>
            <a:lvl2pPr marL="37931725" indent="-37474525" eaLnBrk="0" hangingPunct="0">
              <a:defRPr sz="2500">
                <a:solidFill>
                  <a:schemeClr val="tx1"/>
                </a:solidFill>
                <a:latin typeface="Georgia" charset="0"/>
                <a:ea typeface="ＭＳ Ｐゴシック" charset="0"/>
              </a:defRPr>
            </a:lvl2pPr>
            <a:lvl3pPr eaLnBrk="0" hangingPunct="0">
              <a:defRPr sz="2500">
                <a:solidFill>
                  <a:schemeClr val="tx1"/>
                </a:solidFill>
                <a:latin typeface="Georgia" charset="0"/>
                <a:ea typeface="ＭＳ Ｐゴシック" charset="0"/>
              </a:defRPr>
            </a:lvl3pPr>
            <a:lvl4pPr eaLnBrk="0" hangingPunct="0">
              <a:defRPr sz="2500">
                <a:solidFill>
                  <a:schemeClr val="tx1"/>
                </a:solidFill>
                <a:latin typeface="Georgia" charset="0"/>
                <a:ea typeface="ＭＳ Ｐゴシック" charset="0"/>
              </a:defRPr>
            </a:lvl4pPr>
            <a:lvl5pPr eaLnBrk="0" hangingPunct="0">
              <a:defRPr sz="2500">
                <a:solidFill>
                  <a:schemeClr val="tx1"/>
                </a:solidFill>
                <a:latin typeface="Georgia" charset="0"/>
                <a:ea typeface="ＭＳ Ｐゴシック" charset="0"/>
              </a:defRPr>
            </a:lvl5pPr>
            <a:lvl6pPr marL="457200" eaLnBrk="0" fontAlgn="base" hangingPunct="0">
              <a:spcBef>
                <a:spcPct val="50000"/>
              </a:spcBef>
              <a:spcAft>
                <a:spcPct val="0"/>
              </a:spcAft>
              <a:defRPr sz="2500">
                <a:solidFill>
                  <a:schemeClr val="tx1"/>
                </a:solidFill>
                <a:latin typeface="Georgia" charset="0"/>
                <a:ea typeface="ＭＳ Ｐゴシック" charset="0"/>
              </a:defRPr>
            </a:lvl6pPr>
            <a:lvl7pPr marL="914400" eaLnBrk="0" fontAlgn="base" hangingPunct="0">
              <a:spcBef>
                <a:spcPct val="50000"/>
              </a:spcBef>
              <a:spcAft>
                <a:spcPct val="0"/>
              </a:spcAft>
              <a:defRPr sz="2500">
                <a:solidFill>
                  <a:schemeClr val="tx1"/>
                </a:solidFill>
                <a:latin typeface="Georgia" charset="0"/>
                <a:ea typeface="ＭＳ Ｐゴシック" charset="0"/>
              </a:defRPr>
            </a:lvl7pPr>
            <a:lvl8pPr marL="1371600" eaLnBrk="0" fontAlgn="base" hangingPunct="0">
              <a:spcBef>
                <a:spcPct val="50000"/>
              </a:spcBef>
              <a:spcAft>
                <a:spcPct val="0"/>
              </a:spcAft>
              <a:defRPr sz="2500">
                <a:solidFill>
                  <a:schemeClr val="tx1"/>
                </a:solidFill>
                <a:latin typeface="Georgia" charset="0"/>
                <a:ea typeface="ＭＳ Ｐゴシック" charset="0"/>
              </a:defRPr>
            </a:lvl8pPr>
            <a:lvl9pPr marL="1828800" eaLnBrk="0" fontAlgn="base" hangingPunct="0">
              <a:spcBef>
                <a:spcPct val="50000"/>
              </a:spcBef>
              <a:spcAft>
                <a:spcPct val="0"/>
              </a:spcAft>
              <a:defRPr sz="2500">
                <a:solidFill>
                  <a:schemeClr val="tx1"/>
                </a:solidFill>
                <a:latin typeface="Georgia" charset="0"/>
                <a:ea typeface="ＭＳ Ｐゴシック" charset="0"/>
              </a:defRPr>
            </a:lvl9pPr>
          </a:lstStyle>
          <a:p>
            <a:fld id="{DADF4A80-CF68-1D49-A104-8373676C4D24}" type="slidenum">
              <a:rPr lang="en-US" sz="1200">
                <a:latin typeface="Arial" charset="0"/>
              </a:rPr>
              <a:pPr/>
              <a:t>11</a:t>
            </a:fld>
            <a:endParaRPr lang="en-US" sz="1200">
              <a:latin typeface="Arial"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p:cNvSpPr>
          <p:nvPr>
            <p:ph type="sldImg"/>
          </p:nvPr>
        </p:nvSpPr>
        <p:spPr>
          <a:xfrm>
            <a:off x="2714625" y="514350"/>
            <a:ext cx="3714750" cy="2571750"/>
          </a:xfrm>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ea typeface="ＭＳ Ｐゴシック" charset="0"/>
                <a:cs typeface="ＭＳ Ｐゴシック" charset="0"/>
              </a:rPr>
              <a:t>Norman</a:t>
            </a:r>
            <a:r>
              <a:rPr lang="ja-JP" altLang="en-US">
                <a:ea typeface="ＭＳ Ｐゴシック" charset="0"/>
                <a:cs typeface="ＭＳ Ｐゴシック" charset="0"/>
              </a:rPr>
              <a:t>’</a:t>
            </a:r>
            <a:r>
              <a:rPr lang="en-US">
                <a:ea typeface="ＭＳ Ｐゴシック" charset="0"/>
                <a:cs typeface="ＭＳ Ｐゴシック" charset="0"/>
              </a:rPr>
              <a:t>s evaluation cycle: delay between action and consequence. </a:t>
            </a:r>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500">
                <a:solidFill>
                  <a:schemeClr val="tx1"/>
                </a:solidFill>
                <a:latin typeface="Georgia" charset="0"/>
                <a:ea typeface="ＭＳ Ｐゴシック" charset="0"/>
                <a:cs typeface="ＭＳ Ｐゴシック" charset="0"/>
              </a:defRPr>
            </a:lvl1pPr>
            <a:lvl2pPr marL="37931725" indent="-37474525" eaLnBrk="0" hangingPunct="0">
              <a:defRPr sz="2500">
                <a:solidFill>
                  <a:schemeClr val="tx1"/>
                </a:solidFill>
                <a:latin typeface="Georgia" charset="0"/>
                <a:ea typeface="ＭＳ Ｐゴシック" charset="0"/>
              </a:defRPr>
            </a:lvl2pPr>
            <a:lvl3pPr eaLnBrk="0" hangingPunct="0">
              <a:defRPr sz="2500">
                <a:solidFill>
                  <a:schemeClr val="tx1"/>
                </a:solidFill>
                <a:latin typeface="Georgia" charset="0"/>
                <a:ea typeface="ＭＳ Ｐゴシック" charset="0"/>
              </a:defRPr>
            </a:lvl3pPr>
            <a:lvl4pPr eaLnBrk="0" hangingPunct="0">
              <a:defRPr sz="2500">
                <a:solidFill>
                  <a:schemeClr val="tx1"/>
                </a:solidFill>
                <a:latin typeface="Georgia" charset="0"/>
                <a:ea typeface="ＭＳ Ｐゴシック" charset="0"/>
              </a:defRPr>
            </a:lvl4pPr>
            <a:lvl5pPr eaLnBrk="0" hangingPunct="0">
              <a:defRPr sz="2500">
                <a:solidFill>
                  <a:schemeClr val="tx1"/>
                </a:solidFill>
                <a:latin typeface="Georgia" charset="0"/>
                <a:ea typeface="ＭＳ Ｐゴシック" charset="0"/>
              </a:defRPr>
            </a:lvl5pPr>
            <a:lvl6pPr marL="457200" eaLnBrk="0" fontAlgn="base" hangingPunct="0">
              <a:spcBef>
                <a:spcPct val="50000"/>
              </a:spcBef>
              <a:spcAft>
                <a:spcPct val="0"/>
              </a:spcAft>
              <a:defRPr sz="2500">
                <a:solidFill>
                  <a:schemeClr val="tx1"/>
                </a:solidFill>
                <a:latin typeface="Georgia" charset="0"/>
                <a:ea typeface="ＭＳ Ｐゴシック" charset="0"/>
              </a:defRPr>
            </a:lvl6pPr>
            <a:lvl7pPr marL="914400" eaLnBrk="0" fontAlgn="base" hangingPunct="0">
              <a:spcBef>
                <a:spcPct val="50000"/>
              </a:spcBef>
              <a:spcAft>
                <a:spcPct val="0"/>
              </a:spcAft>
              <a:defRPr sz="2500">
                <a:solidFill>
                  <a:schemeClr val="tx1"/>
                </a:solidFill>
                <a:latin typeface="Georgia" charset="0"/>
                <a:ea typeface="ＭＳ Ｐゴシック" charset="0"/>
              </a:defRPr>
            </a:lvl7pPr>
            <a:lvl8pPr marL="1371600" eaLnBrk="0" fontAlgn="base" hangingPunct="0">
              <a:spcBef>
                <a:spcPct val="50000"/>
              </a:spcBef>
              <a:spcAft>
                <a:spcPct val="0"/>
              </a:spcAft>
              <a:defRPr sz="2500">
                <a:solidFill>
                  <a:schemeClr val="tx1"/>
                </a:solidFill>
                <a:latin typeface="Georgia" charset="0"/>
                <a:ea typeface="ＭＳ Ｐゴシック" charset="0"/>
              </a:defRPr>
            </a:lvl8pPr>
            <a:lvl9pPr marL="1828800" eaLnBrk="0" fontAlgn="base" hangingPunct="0">
              <a:spcBef>
                <a:spcPct val="50000"/>
              </a:spcBef>
              <a:spcAft>
                <a:spcPct val="0"/>
              </a:spcAft>
              <a:defRPr sz="2500">
                <a:solidFill>
                  <a:schemeClr val="tx1"/>
                </a:solidFill>
                <a:latin typeface="Georgia" charset="0"/>
                <a:ea typeface="ＭＳ Ｐゴシック" charset="0"/>
              </a:defRPr>
            </a:lvl9pPr>
          </a:lstStyle>
          <a:p>
            <a:fld id="{12800731-E344-6847-9D58-328B4730B5B7}" type="slidenum">
              <a:rPr lang="en-US" sz="1200">
                <a:latin typeface="Arial" charset="0"/>
              </a:rPr>
              <a:pPr/>
              <a:t>12</a:t>
            </a:fld>
            <a:endParaRPr lang="en-US" sz="1200">
              <a:latin typeface="Arial"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fld id="{8C31C21E-D887-6149-B9F0-0EAA3DA39328}" type="slidenum">
              <a:rPr lang="en-US" sz="1200" b="0">
                <a:latin typeface="Times New Roman" charset="0"/>
              </a:rPr>
              <a:pPr eaLnBrk="1" hangingPunct="1"/>
              <a:t>15</a:t>
            </a:fld>
            <a:endParaRPr lang="en-US" sz="1200" b="0">
              <a:latin typeface="Times New Roman" charset="0"/>
            </a:endParaRPr>
          </a:p>
        </p:txBody>
      </p:sp>
      <p:sp>
        <p:nvSpPr>
          <p:cNvPr id="34818" name="Rectangle 1026"/>
          <p:cNvSpPr>
            <a:spLocks noGrp="1" noRot="1" noChangeAspect="1" noChangeArrowheads="1"/>
          </p:cNvSpPr>
          <p:nvPr>
            <p:ph type="sldImg"/>
          </p:nvPr>
        </p:nvSpPr>
        <p:spPr>
          <a:xfrm>
            <a:off x="2714625" y="514350"/>
            <a:ext cx="3714750" cy="2571750"/>
          </a:xfrm>
          <a:solidFill>
            <a:srgbClr val="FFFFFF"/>
          </a:solidFill>
          <a:ln/>
        </p:spPr>
      </p:sp>
      <p:sp>
        <p:nvSpPr>
          <p:cNvPr id="34819" name="Rectangle 1027"/>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Free-living </a:t>
            </a:r>
            <a:r>
              <a:rPr lang="en-US" sz="1200" kern="1200" dirty="0" err="1" smtClean="0">
                <a:solidFill>
                  <a:schemeClr val="tx1"/>
                </a:solidFill>
                <a:effectLst/>
                <a:latin typeface="+mn-lt"/>
                <a:ea typeface="+mn-ea"/>
                <a:cs typeface="+mn-cs"/>
              </a:rPr>
              <a:t>rufous</a:t>
            </a:r>
            <a:r>
              <a:rPr lang="en-US" sz="1200" kern="1200" dirty="0" smtClean="0">
                <a:solidFill>
                  <a:schemeClr val="tx1"/>
                </a:solidFill>
                <a:effectLst/>
                <a:latin typeface="+mn-lt"/>
                <a:ea typeface="+mn-ea"/>
                <a:cs typeface="+mn-cs"/>
              </a:rPr>
              <a:t> hummingbirds </a:t>
            </a:r>
            <a:endParaRPr lang="en-US" dirty="0" smtClean="0"/>
          </a:p>
          <a:p>
            <a:pPr eaLnBrk="1" hangingPunct="1"/>
            <a:endParaRPr lang="en-US" dirty="0">
              <a:latin typeface="Times New Roman" charset="0"/>
              <a:ea typeface="ＭＳ Ｐゴシック" charset="0"/>
              <a:cs typeface="ＭＳ Ｐゴシック"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14625" y="514350"/>
            <a:ext cx="3714750" cy="2571750"/>
          </a:xfrm>
        </p:spPr>
      </p:sp>
      <p:sp>
        <p:nvSpPr>
          <p:cNvPr id="3" name="Notes Placeholder 2"/>
          <p:cNvSpPr>
            <a:spLocks noGrp="1"/>
          </p:cNvSpPr>
          <p:nvPr>
            <p:ph type="body" idx="1"/>
          </p:nvPr>
        </p:nvSpPr>
        <p:spPr/>
        <p:txBody>
          <a:bodyPr/>
          <a:lstStyle/>
          <a:p>
            <a:r>
              <a:rPr lang="en-US" dirty="0" smtClean="0"/>
              <a:t>Some artificial flowers refilled every</a:t>
            </a:r>
            <a:r>
              <a:rPr lang="en-US" baseline="0" dirty="0" smtClean="0"/>
              <a:t> 10 minutes, others, distinguishable by color and location, refilled every 20 minutes. </a:t>
            </a:r>
            <a:endParaRPr lang="en-US" dirty="0"/>
          </a:p>
        </p:txBody>
      </p:sp>
      <p:sp>
        <p:nvSpPr>
          <p:cNvPr id="4" name="Slide Number Placeholder 3"/>
          <p:cNvSpPr>
            <a:spLocks noGrp="1"/>
          </p:cNvSpPr>
          <p:nvPr>
            <p:ph type="sldNum" sz="quarter" idx="10"/>
          </p:nvPr>
        </p:nvSpPr>
        <p:spPr/>
        <p:txBody>
          <a:bodyPr/>
          <a:lstStyle/>
          <a:p>
            <a:fld id="{088EAB65-F1B4-9141-B58F-C8EA8258E2A1}" type="slidenum">
              <a:rPr lang="en-US" smtClean="0"/>
              <a:t>16</a:t>
            </a:fld>
            <a:endParaRPr lang="en-US"/>
          </a:p>
        </p:txBody>
      </p:sp>
    </p:spTree>
    <p:extLst>
      <p:ext uri="{BB962C8B-B14F-4D97-AF65-F5344CB8AC3E}">
        <p14:creationId xmlns:p14="http://schemas.microsoft.com/office/powerpoint/2010/main" val="3138023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fld id="{23E20338-9AC5-0A4A-BE09-4C2688EC16E4}" type="slidenum">
              <a:rPr lang="en-US" sz="1200" b="0">
                <a:latin typeface="Times New Roman" charset="0"/>
              </a:rPr>
              <a:pPr eaLnBrk="1" hangingPunct="1"/>
              <a:t>17</a:t>
            </a:fld>
            <a:endParaRPr lang="en-US" sz="1200" b="0">
              <a:latin typeface="Times New Roman" charset="0"/>
            </a:endParaRPr>
          </a:p>
        </p:txBody>
      </p:sp>
      <p:sp>
        <p:nvSpPr>
          <p:cNvPr id="36866" name="Rectangle 1026"/>
          <p:cNvSpPr>
            <a:spLocks noGrp="1" noRot="1" noChangeAspect="1" noChangeArrowheads="1"/>
          </p:cNvSpPr>
          <p:nvPr>
            <p:ph type="sldImg"/>
          </p:nvPr>
        </p:nvSpPr>
        <p:spPr>
          <a:xfrm>
            <a:off x="2714625" y="514350"/>
            <a:ext cx="3714750" cy="2571750"/>
          </a:xfrm>
          <a:solidFill>
            <a:srgbClr val="FFFFFF"/>
          </a:solidFill>
          <a:ln/>
        </p:spPr>
      </p:sp>
      <p:sp>
        <p:nvSpPr>
          <p:cNvPr id="36867" name="Rectangle 1027"/>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val="1"/>
            </a:ext>
          </a:extLst>
        </p:spPr>
        <p:txBody>
          <a:bodyPr/>
          <a:lstStyle/>
          <a:p>
            <a:pPr eaLnBrk="1" hangingPunct="1"/>
            <a:endParaRPr lang="en-US">
              <a:latin typeface="Times New Roman" charset="0"/>
              <a:ea typeface="ＭＳ Ｐゴシック" charset="0"/>
              <a:cs typeface="ＭＳ Ｐゴシック"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42950" y="2130434"/>
            <a:ext cx="8420100" cy="1470025"/>
          </a:xfrm>
        </p:spPr>
        <p:txBody>
          <a:bodyPr/>
          <a:lstStyle/>
          <a:p>
            <a:r>
              <a:rPr lang="en-US" dirty="0" smtClean="0"/>
              <a:t>Click to </a:t>
            </a:r>
            <a:r>
              <a:rPr lang="en-US" dirty="0" err="1" smtClean="0"/>
              <a:t>eMdit</a:t>
            </a:r>
            <a:r>
              <a:rPr lang="en-US" dirty="0" smtClean="0"/>
              <a:t> Master title style</a:t>
            </a:r>
            <a:endParaRPr lang="en-US" dirty="0"/>
          </a:p>
        </p:txBody>
      </p:sp>
      <p:sp>
        <p:nvSpPr>
          <p:cNvPr id="3" name="Subtitle 2"/>
          <p:cNvSpPr>
            <a:spLocks noGrp="1"/>
          </p:cNvSpPr>
          <p:nvPr>
            <p:ph type="subTitle" idx="1"/>
          </p:nvPr>
        </p:nvSpPr>
        <p:spPr>
          <a:xfrm>
            <a:off x="1485900" y="3818016"/>
            <a:ext cx="6934200" cy="934116"/>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Click to edit Master subtitle style</a:t>
            </a:r>
            <a:endParaRPr lang="en-US" dirty="0"/>
          </a:p>
        </p:txBody>
      </p:sp>
      <p:pic>
        <p:nvPicPr>
          <p:cNvPr id="13" name="Picture 12" descr="RUGR_logoENv_rood_RGB.jpg"/>
          <p:cNvPicPr>
            <a:picLocks noChangeAspect="1"/>
          </p:cNvPicPr>
          <p:nvPr/>
        </p:nvPicPr>
        <p:blipFill>
          <a:blip r:embed="rId2">
            <a:clrChange>
              <a:clrFrom>
                <a:srgbClr val="FFFFFF"/>
              </a:clrFrom>
              <a:clrTo>
                <a:srgbClr val="FFFFFF">
                  <a:alpha val="0"/>
                </a:srgbClr>
              </a:clrTo>
            </a:clrChange>
          </a:blip>
          <a:stretch>
            <a:fillRect/>
          </a:stretch>
        </p:blipFill>
        <p:spPr>
          <a:xfrm>
            <a:off x="262195" y="5214752"/>
            <a:ext cx="1724021" cy="1416329"/>
          </a:xfrm>
          <a:prstGeom prst="rect">
            <a:avLst/>
          </a:prstGeom>
        </p:spPr>
      </p:pic>
      <p:sp>
        <p:nvSpPr>
          <p:cNvPr id="6" name="Text Placeholder 14"/>
          <p:cNvSpPr>
            <a:spLocks noGrp="1"/>
          </p:cNvSpPr>
          <p:nvPr>
            <p:ph type="body" sz="quarter" idx="12" hasCustomPrompt="1"/>
          </p:nvPr>
        </p:nvSpPr>
        <p:spPr>
          <a:xfrm>
            <a:off x="6832455" y="5853412"/>
            <a:ext cx="2799384" cy="437906"/>
          </a:xfrm>
        </p:spPr>
        <p:txBody>
          <a:bodyPr>
            <a:normAutofit/>
          </a:bodyPr>
          <a:lstStyle>
            <a:lvl1pPr algn="r">
              <a:buNone/>
              <a:defRPr sz="2000" b="0" i="0" baseline="0">
                <a:solidFill>
                  <a:schemeClr val="tx1">
                    <a:lumMod val="50000"/>
                    <a:lumOff val="50000"/>
                  </a:schemeClr>
                </a:solidFill>
                <a:latin typeface="Gill Sans"/>
                <a:cs typeface="Gill Sans"/>
              </a:defRPr>
            </a:lvl1pPr>
          </a:lstStyle>
          <a:p>
            <a:pPr lvl="0"/>
            <a:r>
              <a:rPr lang="en-US" dirty="0" smtClean="0"/>
              <a:t>Occasion</a:t>
            </a:r>
          </a:p>
          <a:p>
            <a:pPr lvl="0"/>
            <a:endParaRPr lang="en-US" dirty="0"/>
          </a:p>
        </p:txBody>
      </p:sp>
      <p:sp>
        <p:nvSpPr>
          <p:cNvPr id="7" name="Text Placeholder 14"/>
          <p:cNvSpPr>
            <a:spLocks noGrp="1"/>
          </p:cNvSpPr>
          <p:nvPr>
            <p:ph type="body" sz="quarter" idx="13" hasCustomPrompt="1"/>
          </p:nvPr>
        </p:nvSpPr>
        <p:spPr>
          <a:xfrm>
            <a:off x="6832455" y="6241587"/>
            <a:ext cx="2799384" cy="437906"/>
          </a:xfrm>
        </p:spPr>
        <p:txBody>
          <a:bodyPr>
            <a:normAutofit/>
          </a:bodyPr>
          <a:lstStyle>
            <a:lvl1pPr algn="r">
              <a:buNone/>
              <a:defRPr sz="2000" b="0" i="0" baseline="0">
                <a:solidFill>
                  <a:schemeClr val="tx1">
                    <a:lumMod val="50000"/>
                    <a:lumOff val="50000"/>
                  </a:schemeClr>
                </a:solidFill>
                <a:latin typeface="Gill Sans"/>
                <a:cs typeface="Gill Sans"/>
              </a:defRPr>
            </a:lvl1pPr>
          </a:lstStyle>
          <a:p>
            <a:pPr lvl="0"/>
            <a:r>
              <a:rPr lang="en-US" dirty="0" smtClean="0"/>
              <a:t>Date</a:t>
            </a:r>
          </a:p>
          <a:p>
            <a:pPr lvl="0"/>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Only title w/o 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Click to edit Master title style</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entral Theme w/o line">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1130290" y="1505193"/>
            <a:ext cx="5310525" cy="1354725"/>
          </a:xfrm>
        </p:spPr>
        <p:txBody>
          <a:bodyPr anchor="ctr">
            <a:noAutofit/>
          </a:bodyPr>
          <a:lstStyle>
            <a:lvl1pPr>
              <a:buNone/>
              <a:defRPr sz="4000" baseline="0"/>
            </a:lvl1pPr>
          </a:lstStyle>
          <a:p>
            <a:pPr lvl="0"/>
            <a:r>
              <a:rPr lang="en-US" dirty="0" smtClean="0"/>
              <a:t>Central Theme/Quote</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Empty Layout">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Click to edit Master title style</a:t>
            </a:r>
            <a:endParaRPr lang="en-US"/>
          </a:p>
        </p:txBody>
      </p:sp>
      <p:sp>
        <p:nvSpPr>
          <p:cNvPr id="3" name="Content Placeholder 2"/>
          <p:cNvSpPr>
            <a:spLocks noGrp="1"/>
          </p:cNvSpPr>
          <p:nvPr>
            <p:ph idx="1"/>
          </p:nvPr>
        </p:nvSpPr>
        <p:spPr/>
        <p:txBody>
          <a:bodyPr/>
          <a:lstStyle/>
          <a:p>
            <a:pPr lvl="0"/>
            <a:r>
              <a:rPr lang="nl-NL" smtClean="0"/>
              <a:t>Click to edit Master text styles</a:t>
            </a:r>
          </a:p>
          <a:p>
            <a:pPr lvl="1"/>
            <a:r>
              <a:rPr lang="nl-NL" smtClean="0"/>
              <a:t>Second level</a:t>
            </a:r>
          </a:p>
          <a:p>
            <a:pPr lvl="2"/>
            <a:r>
              <a:rPr lang="nl-NL" smtClean="0"/>
              <a:t>Third level</a:t>
            </a:r>
          </a:p>
          <a:p>
            <a:pPr lvl="3"/>
            <a:r>
              <a:rPr lang="nl-NL" smtClean="0"/>
              <a:t>Fourth level</a:t>
            </a:r>
          </a:p>
          <a:p>
            <a:pPr lvl="4"/>
            <a:r>
              <a:rPr lang="nl-NL" smtClean="0"/>
              <a:t>Fifth level</a:t>
            </a:r>
            <a:endParaRPr lang="en-US"/>
          </a:p>
        </p:txBody>
      </p:sp>
      <p:sp>
        <p:nvSpPr>
          <p:cNvPr id="4" name="Date Placeholder 3"/>
          <p:cNvSpPr>
            <a:spLocks noGrp="1"/>
          </p:cNvSpPr>
          <p:nvPr>
            <p:ph type="dt" sz="half" idx="10"/>
          </p:nvPr>
        </p:nvSpPr>
        <p:spPr>
          <a:xfrm>
            <a:off x="495300" y="6356359"/>
            <a:ext cx="2311400" cy="365125"/>
          </a:xfrm>
          <a:prstGeom prst="rect">
            <a:avLst/>
          </a:prstGeom>
        </p:spPr>
        <p:txBody>
          <a:bodyPr/>
          <a:lstStyle/>
          <a:p>
            <a:fld id="{9A6C06F9-11FB-804B-A424-EA1602485CC0}" type="datetimeFigureOut">
              <a:rPr lang="en-US" smtClean="0"/>
              <a:t>09/11/15</a:t>
            </a:fld>
            <a:endParaRPr lang="en-US"/>
          </a:p>
        </p:txBody>
      </p:sp>
      <p:sp>
        <p:nvSpPr>
          <p:cNvPr id="5" name="Footer Placeholder 4"/>
          <p:cNvSpPr>
            <a:spLocks noGrp="1"/>
          </p:cNvSpPr>
          <p:nvPr>
            <p:ph type="ftr" sz="quarter" idx="11"/>
          </p:nvPr>
        </p:nvSpPr>
        <p:spPr>
          <a:xfrm>
            <a:off x="3384550" y="6356359"/>
            <a:ext cx="31369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7099300" y="6356359"/>
            <a:ext cx="2311400" cy="365125"/>
          </a:xfrm>
          <a:prstGeom prst="rect">
            <a:avLst/>
          </a:prstGeom>
        </p:spPr>
        <p:txBody>
          <a:bodyPr/>
          <a:lstStyle/>
          <a:p>
            <a:fld id="{4B8D9D18-2C4C-F34D-BCCD-531CA36FEC33}" type="slidenum">
              <a:rPr lang="en-US" smtClean="0"/>
              <a:t>‹#›</a:t>
            </a:fld>
            <a:endParaRPr lang="en-US"/>
          </a:p>
        </p:txBody>
      </p:sp>
    </p:spTree>
    <p:extLst>
      <p:ext uri="{BB962C8B-B14F-4D97-AF65-F5344CB8AC3E}">
        <p14:creationId xmlns:p14="http://schemas.microsoft.com/office/powerpoint/2010/main" val="38612687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3" name="Rectangle 2"/>
          <p:cNvSpPr/>
          <p:nvPr userDrawn="1"/>
        </p:nvSpPr>
        <p:spPr bwMode="auto">
          <a:xfrm>
            <a:off x="-247650" y="0"/>
            <a:ext cx="10483850" cy="369332"/>
          </a:xfrm>
          <a:prstGeom prst="rect">
            <a:avLst/>
          </a:prstGeom>
          <a:solidFill>
            <a:schemeClr val="bg1"/>
          </a:solidFill>
          <a:ln w="6350" cap="flat" cmpd="sng" algn="ctr">
            <a:noFill/>
            <a:prstDash val="solid"/>
            <a:round/>
            <a:headEnd type="none" w="med" len="med"/>
            <a:tailEnd type="none" w="med" len="med"/>
          </a:ln>
          <a:effectLst/>
        </p:spPr>
        <p:txBody>
          <a:bodyPr>
            <a:spAutoFit/>
          </a:bodyPr>
          <a:lstStyle/>
          <a:p>
            <a:endParaRPr lang="en-US"/>
          </a:p>
        </p:txBody>
      </p:sp>
      <p:sp>
        <p:nvSpPr>
          <p:cNvPr id="2" name="Title 1"/>
          <p:cNvSpPr>
            <a:spLocks noGrp="1"/>
          </p:cNvSpPr>
          <p:nvPr>
            <p:ph type="title"/>
          </p:nvPr>
        </p:nvSpPr>
        <p:spPr/>
        <p:txBody>
          <a:bodyPr/>
          <a:lstStyle/>
          <a:p>
            <a:r>
              <a:rPr lang="nl-NL" smtClean="0"/>
              <a:t>Click to edit Master title style</a:t>
            </a:r>
            <a:endParaRPr lang="en-US"/>
          </a:p>
        </p:txBody>
      </p:sp>
    </p:spTree>
    <p:extLst>
      <p:ext uri="{BB962C8B-B14F-4D97-AF65-F5344CB8AC3E}">
        <p14:creationId xmlns:p14="http://schemas.microsoft.com/office/powerpoint/2010/main" val="29488016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Without Logo">
    <p:spTree>
      <p:nvGrpSpPr>
        <p:cNvPr id="1" name=""/>
        <p:cNvGrpSpPr/>
        <p:nvPr/>
      </p:nvGrpSpPr>
      <p:grpSpPr>
        <a:xfrm>
          <a:off x="0" y="0"/>
          <a:ext cx="0" cy="0"/>
          <a:chOff x="0" y="0"/>
          <a:chExt cx="0" cy="0"/>
        </a:xfrm>
      </p:grpSpPr>
      <p:sp>
        <p:nvSpPr>
          <p:cNvPr id="2" name="Title 1"/>
          <p:cNvSpPr>
            <a:spLocks noGrp="1"/>
          </p:cNvSpPr>
          <p:nvPr>
            <p:ph type="ctrTitle"/>
          </p:nvPr>
        </p:nvSpPr>
        <p:spPr>
          <a:xfrm>
            <a:off x="742950" y="2130434"/>
            <a:ext cx="8420100" cy="1470025"/>
          </a:xfrm>
        </p:spPr>
        <p:txBody>
          <a:bodyPr/>
          <a:lstStyle/>
          <a:p>
            <a:r>
              <a:rPr lang="nl-NL" smtClean="0"/>
              <a:t>Click to edit Master title style</a:t>
            </a:r>
            <a:endParaRPr lang="en-US" dirty="0"/>
          </a:p>
        </p:txBody>
      </p:sp>
      <p:sp>
        <p:nvSpPr>
          <p:cNvPr id="3" name="Subtitle 2"/>
          <p:cNvSpPr>
            <a:spLocks noGrp="1"/>
          </p:cNvSpPr>
          <p:nvPr>
            <p:ph type="subTitle" idx="1"/>
          </p:nvPr>
        </p:nvSpPr>
        <p:spPr>
          <a:xfrm>
            <a:off x="1485900" y="3818016"/>
            <a:ext cx="6934200" cy="934116"/>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Click to edit Master subtitle style</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hapter 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12378" y="3763243"/>
            <a:ext cx="4570934" cy="1470025"/>
          </a:xfrm>
        </p:spPr>
        <p:txBody>
          <a:bodyPr/>
          <a:lstStyle/>
          <a:p>
            <a:r>
              <a:rPr lang="en-US" dirty="0" smtClean="0"/>
              <a:t>Title</a:t>
            </a:r>
            <a:endParaRPr lang="en-US" dirty="0"/>
          </a:p>
        </p:txBody>
      </p:sp>
      <p:sp>
        <p:nvSpPr>
          <p:cNvPr id="6" name="Picture Placeholder 5"/>
          <p:cNvSpPr>
            <a:spLocks noGrp="1"/>
          </p:cNvSpPr>
          <p:nvPr>
            <p:ph type="pic" sz="quarter" idx="10"/>
          </p:nvPr>
        </p:nvSpPr>
        <p:spPr>
          <a:xfrm>
            <a:off x="2363482" y="2846388"/>
            <a:ext cx="1908969" cy="3751262"/>
          </a:xfrm>
        </p:spPr>
        <p:txBody>
          <a:bodyPr/>
          <a:lstStyle/>
          <a:p>
            <a:r>
              <a:rPr lang="nl-NL" smtClean="0"/>
              <a:t>Drag picture to placeholder or click icon to add</a:t>
            </a: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apter Title Slide 1">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12378" y="3763243"/>
            <a:ext cx="4570934" cy="1470025"/>
          </a:xfrm>
        </p:spPr>
        <p:txBody>
          <a:bodyPr/>
          <a:lstStyle/>
          <a:p>
            <a:r>
              <a:rPr lang="en-US" dirty="0" smtClean="0"/>
              <a:t>Title</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ullet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Click to edit Master title style</a:t>
            </a:r>
            <a:endParaRPr lang="en-US"/>
          </a:p>
        </p:txBody>
      </p:sp>
      <p:sp>
        <p:nvSpPr>
          <p:cNvPr id="4" name="Text Placeholder 3"/>
          <p:cNvSpPr>
            <a:spLocks noGrp="1"/>
          </p:cNvSpPr>
          <p:nvPr>
            <p:ph type="body" sz="quarter" idx="10"/>
          </p:nvPr>
        </p:nvSpPr>
        <p:spPr>
          <a:xfrm>
            <a:off x="495300" y="1690688"/>
            <a:ext cx="8915400" cy="4735204"/>
          </a:xfrm>
        </p:spPr>
        <p:txBody>
          <a:bodyPr/>
          <a:lstStyle>
            <a:lvl3pPr>
              <a:defRPr sz="2400"/>
            </a:lvl3pPr>
          </a:lstStyle>
          <a:p>
            <a:pPr lvl="0"/>
            <a:r>
              <a:rPr lang="nl-NL" smtClean="0"/>
              <a:t>Click to edit Master text styles</a:t>
            </a:r>
          </a:p>
          <a:p>
            <a:pPr lvl="1"/>
            <a:r>
              <a:rPr lang="nl-NL" smtClean="0"/>
              <a:t>Second level</a:t>
            </a:r>
          </a:p>
          <a:p>
            <a:pPr lvl="2"/>
            <a:r>
              <a:rPr lang="nl-NL" smtClean="0"/>
              <a:t>Third level</a:t>
            </a:r>
          </a:p>
          <a:p>
            <a:pPr lvl="3"/>
            <a:r>
              <a:rPr lang="nl-NL" smtClean="0"/>
              <a:t>Fourth level</a:t>
            </a:r>
          </a:p>
          <a:p>
            <a:pPr lvl="4"/>
            <a:r>
              <a:rPr lang="nl-NL"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Only tit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entral Them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1130290" y="1505193"/>
            <a:ext cx="5310525" cy="1354725"/>
          </a:xfrm>
        </p:spPr>
        <p:txBody>
          <a:bodyPr anchor="ctr">
            <a:noAutofit/>
          </a:bodyPr>
          <a:lstStyle>
            <a:lvl1pPr>
              <a:buNone/>
              <a:defRPr sz="4000" baseline="0"/>
            </a:lvl1pPr>
          </a:lstStyle>
          <a:p>
            <a:pPr lvl="0"/>
            <a:r>
              <a:rPr lang="en-US" dirty="0" smtClean="0"/>
              <a:t>Central Theme/Quote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mpty Layout w/ bar">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ullets w/o 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Click to edit Master title style</a:t>
            </a:r>
            <a:endParaRPr lang="en-US"/>
          </a:p>
        </p:txBody>
      </p:sp>
      <p:sp>
        <p:nvSpPr>
          <p:cNvPr id="4" name="Text Placeholder 3"/>
          <p:cNvSpPr>
            <a:spLocks noGrp="1"/>
          </p:cNvSpPr>
          <p:nvPr>
            <p:ph type="body" sz="quarter" idx="10"/>
          </p:nvPr>
        </p:nvSpPr>
        <p:spPr>
          <a:xfrm>
            <a:off x="495300" y="1690688"/>
            <a:ext cx="8915400" cy="4735204"/>
          </a:xfrm>
        </p:spPr>
        <p:txBody>
          <a:bodyPr/>
          <a:lstStyle/>
          <a:p>
            <a:pPr lvl="0"/>
            <a:r>
              <a:rPr lang="nl-NL" smtClean="0"/>
              <a:t>Click to edit Master text styles</a:t>
            </a:r>
          </a:p>
          <a:p>
            <a:pPr lvl="1"/>
            <a:r>
              <a:rPr lang="nl-NL" smtClean="0"/>
              <a:t>Second level</a:t>
            </a:r>
          </a:p>
          <a:p>
            <a:pPr lvl="2"/>
            <a:r>
              <a:rPr lang="nl-NL" smtClean="0"/>
              <a:t>Third level</a:t>
            </a:r>
          </a:p>
          <a:p>
            <a:pPr lvl="3"/>
            <a:r>
              <a:rPr lang="nl-NL" smtClean="0"/>
              <a:t>Fourth level</a:t>
            </a:r>
          </a:p>
          <a:p>
            <a:pPr lvl="4"/>
            <a:r>
              <a:rPr lang="nl-NL" smtClean="0"/>
              <a:t>Fifth level</a:t>
            </a: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5300" y="274638"/>
            <a:ext cx="8915400" cy="1143000"/>
          </a:xfrm>
          <a:prstGeom prst="rect">
            <a:avLst/>
          </a:prstGeom>
        </p:spPr>
        <p:txBody>
          <a:bodyPr vert="horz" lIns="91440" tIns="45720" rIns="91440" bIns="45720" rtlCol="0" anchor="ctr">
            <a:normAutofit/>
          </a:bodyPr>
          <a:lstStyle/>
          <a:p>
            <a:r>
              <a:rPr lang="nl-NL" smtClean="0"/>
              <a:t>Click to edit Master title style</a:t>
            </a:r>
            <a:endParaRPr lang="en-US" dirty="0"/>
          </a:p>
        </p:txBody>
      </p:sp>
      <p:sp>
        <p:nvSpPr>
          <p:cNvPr id="3" name="Text Placeholder 2"/>
          <p:cNvSpPr>
            <a:spLocks noGrp="1"/>
          </p:cNvSpPr>
          <p:nvPr>
            <p:ph type="body" idx="1"/>
          </p:nvPr>
        </p:nvSpPr>
        <p:spPr>
          <a:xfrm>
            <a:off x="495300" y="1759185"/>
            <a:ext cx="8915400" cy="4366978"/>
          </a:xfrm>
          <a:prstGeom prst="rect">
            <a:avLst/>
          </a:prstGeom>
        </p:spPr>
        <p:txBody>
          <a:bodyPr vert="horz" lIns="91440" tIns="45720" rIns="91440" bIns="45720" rtlCol="0">
            <a:normAutofit/>
          </a:bodyPr>
          <a:lstStyle/>
          <a:p>
            <a:pPr lvl="0"/>
            <a:r>
              <a:rPr lang="nl-NL" smtClean="0"/>
              <a:t>Click to edit Master text styles</a:t>
            </a:r>
          </a:p>
          <a:p>
            <a:pPr lvl="1"/>
            <a:r>
              <a:rPr lang="nl-NL" smtClean="0"/>
              <a:t>Second level</a:t>
            </a:r>
          </a:p>
          <a:p>
            <a:pPr lvl="2"/>
            <a:r>
              <a:rPr lang="nl-NL" smtClean="0"/>
              <a:t>Third level</a:t>
            </a:r>
          </a:p>
          <a:p>
            <a:pPr lvl="3"/>
            <a:r>
              <a:rPr lang="nl-NL" smtClean="0"/>
              <a:t>Fourth level</a:t>
            </a:r>
          </a:p>
          <a:p>
            <a:pPr lvl="4"/>
            <a:r>
              <a:rPr lang="nl-NL" smtClean="0"/>
              <a:t>Fifth level</a:t>
            </a:r>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4" r:id="rId13"/>
    <p:sldLayoutId id="2147483675" r:id="rId14"/>
  </p:sldLayoutIdLst>
  <p:txStyles>
    <p:titleStyle>
      <a:lvl1pPr algn="ctr" defTabSz="457200" rtl="0" eaLnBrk="1" latinLnBrk="0" hangingPunct="1">
        <a:spcBef>
          <a:spcPct val="0"/>
        </a:spcBef>
        <a:buNone/>
        <a:defRPr sz="4400" b="0" i="0" kern="1200">
          <a:solidFill>
            <a:schemeClr val="tx1"/>
          </a:solidFill>
          <a:latin typeface="Gill Sans"/>
          <a:ea typeface="+mj-ea"/>
          <a:cs typeface="Gill Sans"/>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Gill Sans Light"/>
          <a:ea typeface="+mn-ea"/>
          <a:cs typeface="Gill Sans Light"/>
        </a:defRPr>
      </a:lvl1pPr>
      <a:lvl2pPr marL="742950" indent="-285750" algn="l" defTabSz="457200" rtl="0" eaLnBrk="1" latinLnBrk="0" hangingPunct="1">
        <a:spcBef>
          <a:spcPct val="20000"/>
        </a:spcBef>
        <a:buFont typeface="Arial"/>
        <a:buChar char="–"/>
        <a:defRPr sz="2800" b="0" i="0" kern="1200">
          <a:solidFill>
            <a:schemeClr val="tx1"/>
          </a:solidFill>
          <a:latin typeface="Gill Sans Light"/>
          <a:ea typeface="+mn-ea"/>
          <a:cs typeface="Gill Sans Light"/>
        </a:defRPr>
      </a:lvl2pPr>
      <a:lvl3pPr marL="1143000" indent="-228600" algn="l" defTabSz="457200" rtl="0" eaLnBrk="1" latinLnBrk="0" hangingPunct="1">
        <a:spcBef>
          <a:spcPct val="20000"/>
        </a:spcBef>
        <a:buFont typeface="Arial"/>
        <a:buChar char="•"/>
        <a:defRPr sz="2400" b="0" i="0" kern="1200">
          <a:solidFill>
            <a:schemeClr val="tx1"/>
          </a:solidFill>
          <a:latin typeface="Gill Sans Light"/>
          <a:ea typeface="+mn-ea"/>
          <a:cs typeface="Gill Sans Light"/>
        </a:defRPr>
      </a:lvl3pPr>
      <a:lvl4pPr marL="1600200" indent="-228600" algn="l" defTabSz="457200" rtl="0" eaLnBrk="1" latinLnBrk="0" hangingPunct="1">
        <a:spcBef>
          <a:spcPct val="20000"/>
        </a:spcBef>
        <a:buFont typeface="Arial"/>
        <a:buChar char="–"/>
        <a:defRPr sz="2000" b="0" i="0" kern="1200">
          <a:solidFill>
            <a:schemeClr val="tx1"/>
          </a:solidFill>
          <a:latin typeface="Gill Sans Light"/>
          <a:ea typeface="+mn-ea"/>
          <a:cs typeface="Gill Sans Light"/>
        </a:defRPr>
      </a:lvl4pPr>
      <a:lvl5pPr marL="2057400" indent="-228600" algn="l" defTabSz="457200" rtl="0" eaLnBrk="1" latinLnBrk="0" hangingPunct="1">
        <a:spcBef>
          <a:spcPct val="20000"/>
        </a:spcBef>
        <a:buFont typeface="Arial"/>
        <a:buChar char="»"/>
        <a:defRPr sz="2000" b="0" i="0" kern="1200">
          <a:solidFill>
            <a:schemeClr val="tx1"/>
          </a:solidFill>
          <a:latin typeface="Gill Sans Light"/>
          <a:ea typeface="+mn-ea"/>
          <a:cs typeface="Gill Sans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flv"/><Relationship Id="rId2" Type="http://schemas.openxmlformats.org/officeDocument/2006/relationships/video" Target="../media/media1.flv"/></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2.jpe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2.jpeg"/><Relationship Id="rId3" Type="http://schemas.openxmlformats.org/officeDocument/2006/relationships/image" Target="../media/image23.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5.emf"/></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5.emf"/><Relationship Id="rId1" Type="http://schemas.openxmlformats.org/officeDocument/2006/relationships/slideLayout" Target="../slideLayouts/slideLayout13.xml"/><Relationship Id="rId2" Type="http://schemas.openxmlformats.org/officeDocument/2006/relationships/image" Target="../media/image26.png"/></Relationships>
</file>

<file path=ppt/slides/_rels/slide48.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5.emf"/><Relationship Id="rId7" Type="http://schemas.openxmlformats.org/officeDocument/2006/relationships/image" Target="../media/image29.png"/><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49.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6.png"/><Relationship Id="rId6" Type="http://schemas.openxmlformats.org/officeDocument/2006/relationships/image" Target="../media/image25.emf"/><Relationship Id="rId7" Type="http://schemas.openxmlformats.org/officeDocument/2006/relationships/image" Target="../media/image29.png"/><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5.emf"/><Relationship Id="rId7" Type="http://schemas.openxmlformats.org/officeDocument/2006/relationships/image" Target="../media/image29.png"/><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5.xml"/><Relationship Id="rId2" Type="http://schemas.openxmlformats.org/officeDocument/2006/relationships/image" Target="../media/image30.png"/></Relationships>
</file>

<file path=ppt/slides/_rels/slide52.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33.emf"/><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4.emf"/><Relationship Id="rId3" Type="http://schemas.openxmlformats.org/officeDocument/2006/relationships/image" Target="../media/image33.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380845"/>
            <a:ext cx="8420100" cy="1470025"/>
          </a:xfrm>
        </p:spPr>
        <p:txBody>
          <a:bodyPr>
            <a:normAutofit/>
          </a:bodyPr>
          <a:lstStyle/>
          <a:p>
            <a:r>
              <a:rPr lang="en-US" dirty="0" smtClean="0"/>
              <a:t>Interval </a:t>
            </a:r>
            <a:r>
              <a:rPr lang="en-US" dirty="0"/>
              <a:t>Timing</a:t>
            </a:r>
          </a:p>
        </p:txBody>
      </p:sp>
      <p:sp>
        <p:nvSpPr>
          <p:cNvPr id="3" name="Subtitle 2"/>
          <p:cNvSpPr>
            <a:spLocks noGrp="1"/>
          </p:cNvSpPr>
          <p:nvPr>
            <p:ph type="subTitle" idx="1"/>
          </p:nvPr>
        </p:nvSpPr>
        <p:spPr>
          <a:xfrm>
            <a:off x="1485900" y="4252175"/>
            <a:ext cx="6934200" cy="1193467"/>
          </a:xfrm>
        </p:spPr>
        <p:txBody>
          <a:bodyPr>
            <a:normAutofit fontScale="77500" lnSpcReduction="20000"/>
          </a:bodyPr>
          <a:lstStyle/>
          <a:p>
            <a:r>
              <a:rPr lang="en-US" dirty="0" smtClean="0"/>
              <a:t>Hedderik van Rijn</a:t>
            </a:r>
          </a:p>
          <a:p>
            <a:r>
              <a:rPr lang="en-US" dirty="0" smtClean="0"/>
              <a:t>Department of Experimental Psychology</a:t>
            </a:r>
          </a:p>
          <a:p>
            <a:r>
              <a:rPr lang="en-US" dirty="0" smtClean="0"/>
              <a:t>University of Groningen</a:t>
            </a:r>
          </a:p>
        </p:txBody>
      </p:sp>
      <p:sp>
        <p:nvSpPr>
          <p:cNvPr id="4" name="Text Placeholder 3"/>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186559734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pPr eaLnBrk="1" hangingPunct="1"/>
            <a:endParaRPr lang="en-US">
              <a:latin typeface="Georgia" charset="0"/>
              <a:ea typeface="ＭＳ Ｐゴシック" charset="0"/>
              <a:cs typeface="ＭＳ Ｐゴシック" charset="0"/>
            </a:endParaRPr>
          </a:p>
        </p:txBody>
      </p:sp>
      <p:pic>
        <p:nvPicPr>
          <p:cNvPr id="24579" name="Picture 2" descr="screenshot_09.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5100" y="384182"/>
            <a:ext cx="9906000" cy="533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ounded Rectangular Callout 3"/>
          <p:cNvSpPr>
            <a:spLocks noChangeArrowheads="1"/>
          </p:cNvSpPr>
          <p:nvPr/>
        </p:nvSpPr>
        <p:spPr bwMode="auto">
          <a:xfrm>
            <a:off x="330200" y="685800"/>
            <a:ext cx="8585200" cy="2145268"/>
          </a:xfrm>
          <a:prstGeom prst="wedgeRoundRectCallout">
            <a:avLst>
              <a:gd name="adj1" fmla="val -20833"/>
              <a:gd name="adj2" fmla="val 62500"/>
              <a:gd name="adj3" fmla="val 16667"/>
            </a:avLst>
          </a:prstGeom>
          <a:solidFill>
            <a:schemeClr val="bg1"/>
          </a:solidFill>
          <a:ln w="6350">
            <a:solidFill>
              <a:schemeClr val="tx1"/>
            </a:solidFill>
            <a:round/>
            <a:headEnd/>
            <a:tailEnd/>
          </a:ln>
        </p:spPr>
        <p:txBody>
          <a:bodyPr>
            <a:spAutoFit/>
          </a:bodyPr>
          <a:lstStyle/>
          <a:p>
            <a:pPr algn="l"/>
            <a:r>
              <a:rPr lang="en-US" sz="2400" dirty="0"/>
              <a:t>[W]e [..] derive data about the temporal aspects of turn taking. […] [W]e show that the average durations of between-turn pauses made by speakers in a dyad are statistically related […]. Also, clear diﬀerences in turn taking </a:t>
            </a:r>
            <a:r>
              <a:rPr lang="en-US" sz="2400" dirty="0" err="1"/>
              <a:t>behaviour</a:t>
            </a:r>
            <a:r>
              <a:rPr lang="en-US" sz="2400" dirty="0"/>
              <a:t> between face- to-face and telephone dialogues can be detected […].</a:t>
            </a:r>
          </a:p>
        </p:txBody>
      </p:sp>
    </p:spTree>
    <p:extLst>
      <p:ext uri="{BB962C8B-B14F-4D97-AF65-F5344CB8AC3E}">
        <p14:creationId xmlns:p14="http://schemas.microsoft.com/office/powerpoint/2010/main" val="27599001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pPr eaLnBrk="1" hangingPunct="1"/>
            <a:r>
              <a:rPr lang="en-US">
                <a:latin typeface="Georgia" charset="0"/>
                <a:ea typeface="ＭＳ Ｐゴシック" charset="0"/>
                <a:cs typeface="ＭＳ Ｐゴシック" charset="0"/>
              </a:rPr>
              <a:t>\</a:t>
            </a:r>
          </a:p>
        </p:txBody>
      </p:sp>
      <p:pic>
        <p:nvPicPr>
          <p:cNvPr id="26627" name="Picture 2" descr="screenshot_08.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2550" y="381000"/>
            <a:ext cx="9906000" cy="494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ounded Rectangular Callout 4"/>
          <p:cNvSpPr>
            <a:spLocks noChangeArrowheads="1"/>
          </p:cNvSpPr>
          <p:nvPr/>
        </p:nvSpPr>
        <p:spPr bwMode="auto">
          <a:xfrm>
            <a:off x="186294" y="304802"/>
            <a:ext cx="9493250" cy="2962513"/>
          </a:xfrm>
          <a:prstGeom prst="wedgeRoundRectCallout">
            <a:avLst>
              <a:gd name="adj1" fmla="val -20833"/>
              <a:gd name="adj2" fmla="val 62500"/>
              <a:gd name="adj3" fmla="val 16667"/>
            </a:avLst>
          </a:prstGeom>
          <a:solidFill>
            <a:schemeClr val="bg1"/>
          </a:solidFill>
          <a:ln w="6350">
            <a:solidFill>
              <a:srgbClr val="000000"/>
            </a:solidFill>
            <a:round/>
            <a:headEnd/>
            <a:tailEnd/>
          </a:ln>
        </p:spPr>
        <p:txBody>
          <a:bodyPr>
            <a:spAutoFit/>
          </a:bodyPr>
          <a:lstStyle/>
          <a:p>
            <a:pPr algn="l"/>
            <a:r>
              <a:rPr lang="en-US" sz="2400" dirty="0">
                <a:solidFill>
                  <a:srgbClr val="545454"/>
                </a:solidFill>
              </a:rPr>
              <a:t>Ten participants completed a task based on Senders' (1964) experiment where operators were asked to monitor a series of four gauges to detect when the gauges traveled into the alarm region. The performance results suggest that participants could successfully adapt to the temporal sequence. However, participants did not show explicit awareness of the sequence, indicating that this type of learning could, in some cases, be implicit.</a:t>
            </a:r>
          </a:p>
        </p:txBody>
      </p:sp>
    </p:spTree>
    <p:extLst>
      <p:ext uri="{BB962C8B-B14F-4D97-AF65-F5344CB8AC3E}">
        <p14:creationId xmlns:p14="http://schemas.microsoft.com/office/powerpoint/2010/main" val="20436904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5"/>
          <p:cNvSpPr>
            <a:spLocks noGrp="1"/>
          </p:cNvSpPr>
          <p:nvPr>
            <p:ph type="title"/>
          </p:nvPr>
        </p:nvSpPr>
        <p:spPr/>
        <p:txBody>
          <a:bodyPr/>
          <a:lstStyle/>
          <a:p>
            <a:pPr eaLnBrk="1" hangingPunct="1"/>
            <a:endParaRPr lang="en-US">
              <a:latin typeface="Georgia" charset="0"/>
              <a:ea typeface="ＭＳ Ｐゴシック" charset="0"/>
              <a:cs typeface="ＭＳ Ｐゴシック" charset="0"/>
            </a:endParaRPr>
          </a:p>
        </p:txBody>
      </p:sp>
      <p:pic>
        <p:nvPicPr>
          <p:cNvPr id="28675" name="Picture 6" descr="screenshot_06.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7647" y="7"/>
            <a:ext cx="10203525" cy="894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961023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2"/>
          <p:cNvSpPr>
            <a:spLocks noGrp="1"/>
          </p:cNvSpPr>
          <p:nvPr>
            <p:ph type="title"/>
          </p:nvPr>
        </p:nvSpPr>
        <p:spPr/>
        <p:txBody>
          <a:bodyPr>
            <a:normAutofit fontScale="90000"/>
          </a:bodyPr>
          <a:lstStyle/>
          <a:p>
            <a:pPr eaLnBrk="1" hangingPunct="1"/>
            <a:r>
              <a:rPr lang="en-US" dirty="0">
                <a:ea typeface="ＭＳ Ｐゴシック" charset="0"/>
              </a:rPr>
              <a:t>And </a:t>
            </a:r>
            <a:r>
              <a:rPr lang="ja-JP" altLang="en-US" dirty="0">
                <a:ea typeface="ＭＳ Ｐゴシック" charset="0"/>
              </a:rPr>
              <a:t>“</a:t>
            </a:r>
            <a:r>
              <a:rPr lang="en-US" dirty="0">
                <a:ea typeface="ＭＳ Ｐゴシック" charset="0"/>
              </a:rPr>
              <a:t>typical</a:t>
            </a:r>
            <a:r>
              <a:rPr lang="ja-JP" altLang="en-US" dirty="0">
                <a:ea typeface="ＭＳ Ｐゴシック" charset="0"/>
              </a:rPr>
              <a:t>”</a:t>
            </a:r>
            <a:r>
              <a:rPr lang="en-US" dirty="0">
                <a:ea typeface="ＭＳ Ｐゴシック" charset="0"/>
              </a:rPr>
              <a:t> psychological experiments</a:t>
            </a:r>
          </a:p>
        </p:txBody>
      </p:sp>
      <p:sp>
        <p:nvSpPr>
          <p:cNvPr id="30723" name="Content Placeholder 3"/>
          <p:cNvSpPr>
            <a:spLocks noGrp="1"/>
          </p:cNvSpPr>
          <p:nvPr>
            <p:ph idx="1"/>
          </p:nvPr>
        </p:nvSpPr>
        <p:spPr/>
        <p:txBody>
          <a:bodyPr/>
          <a:lstStyle/>
          <a:p>
            <a:pPr eaLnBrk="1" hangingPunct="1"/>
            <a:r>
              <a:rPr lang="en-US" dirty="0">
                <a:ea typeface="ＭＳ Ｐゴシック" charset="0"/>
              </a:rPr>
              <a:t>Participants are instructed to be aware of the temporal dynamics of their performance:</a:t>
            </a:r>
          </a:p>
          <a:p>
            <a:pPr lvl="1" eaLnBrk="1" hangingPunct="1"/>
            <a:r>
              <a:rPr lang="ja-JP" altLang="en-US" dirty="0">
                <a:ea typeface="ＭＳ Ｐゴシック" charset="0"/>
              </a:rPr>
              <a:t>“</a:t>
            </a:r>
            <a:r>
              <a:rPr lang="en-US" dirty="0">
                <a:ea typeface="ＭＳ Ｐゴシック" charset="0"/>
              </a:rPr>
              <a:t>be as fast and as accurate as possible</a:t>
            </a:r>
            <a:r>
              <a:rPr lang="ja-JP" altLang="en-US" dirty="0">
                <a:ea typeface="ＭＳ Ｐゴシック" charset="0"/>
              </a:rPr>
              <a:t>”</a:t>
            </a:r>
            <a:endParaRPr lang="en-US" dirty="0">
              <a:ea typeface="ＭＳ Ｐゴシック" charset="0"/>
            </a:endParaRPr>
          </a:p>
          <a:p>
            <a:pPr lvl="1" eaLnBrk="1" hangingPunct="1"/>
            <a:endParaRPr lang="en-US" dirty="0">
              <a:ea typeface="ＭＳ Ｐゴシック" charset="0"/>
            </a:endParaRPr>
          </a:p>
          <a:p>
            <a:pPr eaLnBrk="1" hangingPunct="1"/>
            <a:r>
              <a:rPr lang="en-US" dirty="0">
                <a:ea typeface="ＭＳ Ｐゴシック" charset="0"/>
              </a:rPr>
              <a:t>But also when we asked participants to be </a:t>
            </a:r>
            <a:r>
              <a:rPr lang="ja-JP" altLang="en-US" dirty="0">
                <a:ea typeface="ＭＳ Ｐゴシック" charset="0"/>
              </a:rPr>
              <a:t>“</a:t>
            </a:r>
            <a:r>
              <a:rPr lang="en-US" dirty="0">
                <a:ea typeface="ＭＳ Ｐゴシック" charset="0"/>
              </a:rPr>
              <a:t>faster</a:t>
            </a:r>
            <a:r>
              <a:rPr lang="ja-JP" altLang="en-US" dirty="0">
                <a:ea typeface="ＭＳ Ｐゴシック" charset="0"/>
              </a:rPr>
              <a:t>”</a:t>
            </a:r>
            <a:r>
              <a:rPr lang="en-US" dirty="0">
                <a:ea typeface="ＭＳ Ｐゴシック" charset="0"/>
              </a:rPr>
              <a:t>.</a:t>
            </a:r>
          </a:p>
          <a:p>
            <a:pPr lvl="1" eaLnBrk="1" hangingPunct="1"/>
            <a:r>
              <a:rPr lang="en-US" dirty="0">
                <a:ea typeface="ＭＳ Ｐゴシック" charset="0"/>
              </a:rPr>
              <a:t>Speeded </a:t>
            </a:r>
            <a:r>
              <a:rPr lang="en-US" dirty="0" smtClean="0">
                <a:ea typeface="ＭＳ Ｐゴシック" charset="0"/>
              </a:rPr>
              <a:t>Performance</a:t>
            </a:r>
            <a:endParaRPr lang="en-US" dirty="0">
              <a:ea typeface="ＭＳ Ｐゴシック" charset="0"/>
            </a:endParaRPr>
          </a:p>
          <a:p>
            <a:pPr eaLnBrk="1" hangingPunct="1"/>
            <a:endParaRPr lang="en-US" dirty="0">
              <a:latin typeface="Georgia" charset="0"/>
              <a:ea typeface="ＭＳ Ｐゴシック" charset="0"/>
              <a:cs typeface="ＭＳ Ｐゴシック" charset="0"/>
            </a:endParaRPr>
          </a:p>
          <a:p>
            <a:pPr eaLnBrk="1" hangingPunct="1"/>
            <a:endParaRPr lang="en-US" dirty="0">
              <a:latin typeface="Georgia" charset="0"/>
              <a:ea typeface="ＭＳ Ｐゴシック" charset="0"/>
              <a:cs typeface="ＭＳ Ｐゴシック" charset="0"/>
            </a:endParaRPr>
          </a:p>
        </p:txBody>
      </p:sp>
    </p:spTree>
    <p:extLst>
      <p:ext uri="{BB962C8B-B14F-4D97-AF65-F5344CB8AC3E}">
        <p14:creationId xmlns:p14="http://schemas.microsoft.com/office/powerpoint/2010/main" val="4978895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72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072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072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72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2950" y="3415368"/>
            <a:ext cx="8420100" cy="1470025"/>
          </a:xfrm>
        </p:spPr>
        <p:txBody>
          <a:bodyPr>
            <a:normAutofit/>
          </a:bodyPr>
          <a:lstStyle/>
          <a:p>
            <a:r>
              <a:rPr lang="en-US" dirty="0" smtClean="0"/>
              <a:t>And it is a capacity shared by many types of animals…</a:t>
            </a:r>
            <a:endParaRPr lang="en-US" dirty="0"/>
          </a:p>
        </p:txBody>
      </p:sp>
      <p:sp>
        <p:nvSpPr>
          <p:cNvPr id="3" name="Title 1"/>
          <p:cNvSpPr txBox="1">
            <a:spLocks/>
          </p:cNvSpPr>
          <p:nvPr/>
        </p:nvSpPr>
        <p:spPr>
          <a:xfrm>
            <a:off x="145681" y="358589"/>
            <a:ext cx="9404225" cy="1583764"/>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b="0" i="0" kern="1200">
                <a:solidFill>
                  <a:schemeClr val="tx1"/>
                </a:solidFill>
                <a:latin typeface="Gill Sans"/>
                <a:ea typeface="+mj-ea"/>
                <a:cs typeface="Gill Sans"/>
              </a:defRPr>
            </a:lvl1pPr>
          </a:lstStyle>
          <a:p>
            <a:r>
              <a:rPr lang="en-US" sz="4000" dirty="0" smtClean="0">
                <a:solidFill>
                  <a:schemeClr val="bg2">
                    <a:lumMod val="65000"/>
                  </a:schemeClr>
                </a:solidFill>
              </a:rPr>
              <a:t>Interval timing is the capacity to estimate the duration of (short) intervals</a:t>
            </a:r>
            <a:endParaRPr lang="en-US" sz="4000" dirty="0">
              <a:solidFill>
                <a:schemeClr val="bg2">
                  <a:lumMod val="65000"/>
                </a:schemeClr>
              </a:solidFill>
            </a:endParaRPr>
          </a:p>
        </p:txBody>
      </p:sp>
    </p:spTree>
    <p:extLst>
      <p:ext uri="{BB962C8B-B14F-4D97-AF65-F5344CB8AC3E}">
        <p14:creationId xmlns:p14="http://schemas.microsoft.com/office/powerpoint/2010/main" val="310117874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3555" name="Text Box 3"/>
          <p:cNvSpPr txBox="1">
            <a:spLocks noChangeArrowheads="1"/>
          </p:cNvSpPr>
          <p:nvPr/>
        </p:nvSpPr>
        <p:spPr bwMode="auto">
          <a:xfrm>
            <a:off x="541735" y="795340"/>
            <a:ext cx="8748580" cy="451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94" tIns="41148" rIns="82294" bIns="41148">
            <a:spAutoFit/>
          </a:bodyPr>
          <a:lstStyle>
            <a:lvl1pPr defTabSz="822325" eaLnBrk="0" hangingPunct="0">
              <a:tabLst>
                <a:tab pos="857250" algn="l"/>
              </a:tabLst>
              <a:defRPr sz="2400" b="1">
                <a:solidFill>
                  <a:schemeClr val="tx1"/>
                </a:solidFill>
                <a:latin typeface="Arial" charset="0"/>
                <a:ea typeface="ＭＳ Ｐゴシック" charset="0"/>
                <a:cs typeface="ＭＳ Ｐゴシック" charset="0"/>
              </a:defRPr>
            </a:lvl1pPr>
            <a:lvl2pPr marL="742950" indent="-285750" defTabSz="822325" eaLnBrk="0" hangingPunct="0">
              <a:tabLst>
                <a:tab pos="857250" algn="l"/>
              </a:tabLst>
              <a:defRPr sz="2400" b="1">
                <a:solidFill>
                  <a:schemeClr val="tx1"/>
                </a:solidFill>
                <a:latin typeface="Arial" charset="0"/>
                <a:ea typeface="ＭＳ Ｐゴシック" charset="0"/>
              </a:defRPr>
            </a:lvl2pPr>
            <a:lvl3pPr marL="1143000" indent="-228600" defTabSz="822325" eaLnBrk="0" hangingPunct="0">
              <a:tabLst>
                <a:tab pos="857250" algn="l"/>
              </a:tabLst>
              <a:defRPr sz="2400" b="1">
                <a:solidFill>
                  <a:schemeClr val="tx1"/>
                </a:solidFill>
                <a:latin typeface="Arial" charset="0"/>
                <a:ea typeface="ＭＳ Ｐゴシック" charset="0"/>
              </a:defRPr>
            </a:lvl3pPr>
            <a:lvl4pPr marL="1600200" indent="-228600" defTabSz="822325" eaLnBrk="0" hangingPunct="0">
              <a:tabLst>
                <a:tab pos="857250" algn="l"/>
              </a:tabLst>
              <a:defRPr sz="2400" b="1">
                <a:solidFill>
                  <a:schemeClr val="tx1"/>
                </a:solidFill>
                <a:latin typeface="Arial" charset="0"/>
                <a:ea typeface="ＭＳ Ｐゴシック" charset="0"/>
              </a:defRPr>
            </a:lvl4pPr>
            <a:lvl5pPr marL="2057400" indent="-228600" defTabSz="822325" eaLnBrk="0" hangingPunct="0">
              <a:tabLst>
                <a:tab pos="857250" algn="l"/>
              </a:tabLst>
              <a:defRPr sz="2400" b="1">
                <a:solidFill>
                  <a:schemeClr val="tx1"/>
                </a:solidFill>
                <a:latin typeface="Arial" charset="0"/>
                <a:ea typeface="ＭＳ Ｐゴシック" charset="0"/>
              </a:defRPr>
            </a:lvl5pPr>
            <a:lvl6pPr marL="2514600" indent="-228600" defTabSz="822325" eaLnBrk="0" fontAlgn="base" hangingPunct="0">
              <a:spcBef>
                <a:spcPct val="0"/>
              </a:spcBef>
              <a:spcAft>
                <a:spcPct val="0"/>
              </a:spcAft>
              <a:tabLst>
                <a:tab pos="857250" algn="l"/>
              </a:tabLst>
              <a:defRPr sz="2400" b="1">
                <a:solidFill>
                  <a:schemeClr val="tx1"/>
                </a:solidFill>
                <a:latin typeface="Arial" charset="0"/>
                <a:ea typeface="ＭＳ Ｐゴシック" charset="0"/>
              </a:defRPr>
            </a:lvl6pPr>
            <a:lvl7pPr marL="2971800" indent="-228600" defTabSz="822325" eaLnBrk="0" fontAlgn="base" hangingPunct="0">
              <a:spcBef>
                <a:spcPct val="0"/>
              </a:spcBef>
              <a:spcAft>
                <a:spcPct val="0"/>
              </a:spcAft>
              <a:tabLst>
                <a:tab pos="857250" algn="l"/>
              </a:tabLst>
              <a:defRPr sz="2400" b="1">
                <a:solidFill>
                  <a:schemeClr val="tx1"/>
                </a:solidFill>
                <a:latin typeface="Arial" charset="0"/>
                <a:ea typeface="ＭＳ Ｐゴシック" charset="0"/>
              </a:defRPr>
            </a:lvl7pPr>
            <a:lvl8pPr marL="3429000" indent="-228600" defTabSz="822325" eaLnBrk="0" fontAlgn="base" hangingPunct="0">
              <a:spcBef>
                <a:spcPct val="0"/>
              </a:spcBef>
              <a:spcAft>
                <a:spcPct val="0"/>
              </a:spcAft>
              <a:tabLst>
                <a:tab pos="857250" algn="l"/>
              </a:tabLst>
              <a:defRPr sz="2400" b="1">
                <a:solidFill>
                  <a:schemeClr val="tx1"/>
                </a:solidFill>
                <a:latin typeface="Arial" charset="0"/>
                <a:ea typeface="ＭＳ Ｐゴシック" charset="0"/>
              </a:defRPr>
            </a:lvl8pPr>
            <a:lvl9pPr marL="3886200" indent="-228600" defTabSz="822325" eaLnBrk="0" fontAlgn="base" hangingPunct="0">
              <a:spcBef>
                <a:spcPct val="0"/>
              </a:spcBef>
              <a:spcAft>
                <a:spcPct val="0"/>
              </a:spcAft>
              <a:tabLst>
                <a:tab pos="857250" algn="l"/>
              </a:tabLst>
              <a:defRPr sz="2400" b="1">
                <a:solidFill>
                  <a:schemeClr val="tx1"/>
                </a:solidFill>
                <a:latin typeface="Arial" charset="0"/>
                <a:ea typeface="ＭＳ Ｐゴシック" charset="0"/>
              </a:defRPr>
            </a:lvl9pPr>
          </a:lstStyle>
          <a:p>
            <a:pPr algn="ctr">
              <a:lnSpc>
                <a:spcPct val="50000"/>
              </a:lnSpc>
            </a:pPr>
            <a:r>
              <a:rPr lang="en-US" sz="4100" b="0" dirty="0" err="1" smtClean="0">
                <a:latin typeface="+mn-lt"/>
              </a:rPr>
              <a:t>Nectarivores</a:t>
            </a:r>
            <a:r>
              <a:rPr lang="en-US" sz="4100" b="0" dirty="0" smtClean="0">
                <a:latin typeface="+mn-lt"/>
              </a:rPr>
              <a:t> </a:t>
            </a:r>
            <a:r>
              <a:rPr lang="en-US" sz="4000" b="0" dirty="0" smtClean="0">
                <a:latin typeface="+mn-lt"/>
              </a:rPr>
              <a:t>are excellent timers</a:t>
            </a:r>
            <a:endParaRPr lang="en-US" sz="4100" b="0" dirty="0">
              <a:latin typeface="+mn-lt"/>
            </a:endParaRPr>
          </a:p>
        </p:txBody>
      </p:sp>
      <p:pic>
        <p:nvPicPr>
          <p:cNvPr id="3379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5054" y="1828800"/>
            <a:ext cx="3439583"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7" name="Text Box 5"/>
          <p:cNvSpPr txBox="1">
            <a:spLocks noChangeArrowheads="1"/>
          </p:cNvSpPr>
          <p:nvPr/>
        </p:nvSpPr>
        <p:spPr bwMode="auto">
          <a:xfrm>
            <a:off x="2142861" y="6235707"/>
            <a:ext cx="564951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2000" b="0" dirty="0">
                <a:latin typeface="+mn-lt"/>
              </a:rPr>
              <a:t>Henderson, Hurly, Bateson, &amp; Healy (2006)</a:t>
            </a:r>
            <a:endParaRPr lang="en-US" b="0" dirty="0">
              <a:latin typeface="+mn-lt"/>
            </a:endParaRPr>
          </a:p>
          <a:p>
            <a:pPr eaLnBrk="1" hangingPunct="1"/>
            <a:endParaRPr lang="en-US" b="0" dirty="0">
              <a:latin typeface="+mn-lt"/>
            </a:endParaRPr>
          </a:p>
        </p:txBody>
      </p:sp>
    </p:spTree>
    <p:extLst>
      <p:ext uri="{BB962C8B-B14F-4D97-AF65-F5344CB8AC3E}">
        <p14:creationId xmlns:p14="http://schemas.microsoft.com/office/powerpoint/2010/main" val="26499644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_10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0"/>
            <a:ext cx="7209367" cy="4800600"/>
          </a:xfrm>
          <a:prstGeom prst="rect">
            <a:avLst/>
          </a:prstGeom>
        </p:spPr>
      </p:pic>
      <p:grpSp>
        <p:nvGrpSpPr>
          <p:cNvPr id="8" name="Group 7"/>
          <p:cNvGrpSpPr/>
          <p:nvPr/>
        </p:nvGrpSpPr>
        <p:grpSpPr>
          <a:xfrm>
            <a:off x="4443942" y="3833906"/>
            <a:ext cx="4966758" cy="2844800"/>
            <a:chOff x="4102100" y="3833906"/>
            <a:chExt cx="4584700" cy="2844800"/>
          </a:xfrm>
        </p:grpSpPr>
        <p:pic>
          <p:nvPicPr>
            <p:cNvPr id="6" name="Picture 5" descr="screenshot_10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02100" y="3833906"/>
              <a:ext cx="4584700" cy="2844800"/>
            </a:xfrm>
            <a:prstGeom prst="rect">
              <a:avLst/>
            </a:prstGeom>
          </p:spPr>
        </p:pic>
        <p:sp>
          <p:nvSpPr>
            <p:cNvPr id="7" name="Rectangle 6"/>
            <p:cNvSpPr/>
            <p:nvPr/>
          </p:nvSpPr>
          <p:spPr>
            <a:xfrm>
              <a:off x="6110941" y="4078941"/>
              <a:ext cx="941294" cy="418353"/>
            </a:xfrm>
            <a:prstGeom prst="rect">
              <a:avLst/>
            </a:prstGeom>
            <a:solidFill>
              <a:srgbClr val="FFFFFF"/>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9" name="Rectangle 8"/>
          <p:cNvSpPr/>
          <p:nvPr/>
        </p:nvSpPr>
        <p:spPr>
          <a:xfrm>
            <a:off x="5406216" y="4078948"/>
            <a:ext cx="501774" cy="2241177"/>
          </a:xfrm>
          <a:prstGeom prst="rect">
            <a:avLst/>
          </a:prstGeom>
          <a:noFill/>
          <a:ln w="57150" cmpd="sng">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6202581" y="4078948"/>
            <a:ext cx="501774" cy="2241177"/>
          </a:xfrm>
          <a:prstGeom prst="rect">
            <a:avLst/>
          </a:prstGeom>
          <a:noFill/>
          <a:ln w="57150" cmpd="sng">
            <a:solidFill>
              <a:srgbClr val="DA57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55394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shot_8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671" y="798513"/>
            <a:ext cx="8750300" cy="5346700"/>
          </a:xfrm>
          <a:prstGeom prst="rect">
            <a:avLst/>
          </a:prstGeom>
        </p:spPr>
      </p:pic>
      <p:sp>
        <p:nvSpPr>
          <p:cNvPr id="665603" name="Text Box 1027"/>
          <p:cNvSpPr txBox="1">
            <a:spLocks noChangeArrowheads="1"/>
          </p:cNvSpPr>
          <p:nvPr/>
        </p:nvSpPr>
        <p:spPr bwMode="auto">
          <a:xfrm>
            <a:off x="527976" y="177803"/>
            <a:ext cx="8748580" cy="1380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94" tIns="41148" rIns="82294" bIns="41148">
            <a:spAutoFit/>
          </a:bodyPr>
          <a:lstStyle>
            <a:lvl1pPr defTabSz="822325" eaLnBrk="0" hangingPunct="0">
              <a:tabLst>
                <a:tab pos="857250" algn="l"/>
              </a:tabLst>
              <a:defRPr sz="2400" b="1">
                <a:solidFill>
                  <a:schemeClr val="tx1"/>
                </a:solidFill>
                <a:latin typeface="Arial" charset="0"/>
                <a:ea typeface="ＭＳ Ｐゴシック" charset="0"/>
                <a:cs typeface="ＭＳ Ｐゴシック" charset="0"/>
              </a:defRPr>
            </a:lvl1pPr>
            <a:lvl2pPr marL="742950" indent="-285750" defTabSz="822325" eaLnBrk="0" hangingPunct="0">
              <a:tabLst>
                <a:tab pos="857250" algn="l"/>
              </a:tabLst>
              <a:defRPr sz="2400" b="1">
                <a:solidFill>
                  <a:schemeClr val="tx1"/>
                </a:solidFill>
                <a:latin typeface="Arial" charset="0"/>
                <a:ea typeface="ＭＳ Ｐゴシック" charset="0"/>
              </a:defRPr>
            </a:lvl2pPr>
            <a:lvl3pPr marL="1143000" indent="-228600" defTabSz="822325" eaLnBrk="0" hangingPunct="0">
              <a:tabLst>
                <a:tab pos="857250" algn="l"/>
              </a:tabLst>
              <a:defRPr sz="2400" b="1">
                <a:solidFill>
                  <a:schemeClr val="tx1"/>
                </a:solidFill>
                <a:latin typeface="Arial" charset="0"/>
                <a:ea typeface="ＭＳ Ｐゴシック" charset="0"/>
              </a:defRPr>
            </a:lvl3pPr>
            <a:lvl4pPr marL="1600200" indent="-228600" defTabSz="822325" eaLnBrk="0" hangingPunct="0">
              <a:tabLst>
                <a:tab pos="857250" algn="l"/>
              </a:tabLst>
              <a:defRPr sz="2400" b="1">
                <a:solidFill>
                  <a:schemeClr val="tx1"/>
                </a:solidFill>
                <a:latin typeface="Arial" charset="0"/>
                <a:ea typeface="ＭＳ Ｐゴシック" charset="0"/>
              </a:defRPr>
            </a:lvl4pPr>
            <a:lvl5pPr marL="2057400" indent="-228600" defTabSz="822325" eaLnBrk="0" hangingPunct="0">
              <a:tabLst>
                <a:tab pos="857250" algn="l"/>
              </a:tabLst>
              <a:defRPr sz="2400" b="1">
                <a:solidFill>
                  <a:schemeClr val="tx1"/>
                </a:solidFill>
                <a:latin typeface="Arial" charset="0"/>
                <a:ea typeface="ＭＳ Ｐゴシック" charset="0"/>
              </a:defRPr>
            </a:lvl5pPr>
            <a:lvl6pPr marL="2514600" indent="-228600" defTabSz="822325" eaLnBrk="0" fontAlgn="base" hangingPunct="0">
              <a:spcBef>
                <a:spcPct val="0"/>
              </a:spcBef>
              <a:spcAft>
                <a:spcPct val="0"/>
              </a:spcAft>
              <a:tabLst>
                <a:tab pos="857250" algn="l"/>
              </a:tabLst>
              <a:defRPr sz="2400" b="1">
                <a:solidFill>
                  <a:schemeClr val="tx1"/>
                </a:solidFill>
                <a:latin typeface="Arial" charset="0"/>
                <a:ea typeface="ＭＳ Ｐゴシック" charset="0"/>
              </a:defRPr>
            </a:lvl6pPr>
            <a:lvl7pPr marL="2971800" indent="-228600" defTabSz="822325" eaLnBrk="0" fontAlgn="base" hangingPunct="0">
              <a:spcBef>
                <a:spcPct val="0"/>
              </a:spcBef>
              <a:spcAft>
                <a:spcPct val="0"/>
              </a:spcAft>
              <a:tabLst>
                <a:tab pos="857250" algn="l"/>
              </a:tabLst>
              <a:defRPr sz="2400" b="1">
                <a:solidFill>
                  <a:schemeClr val="tx1"/>
                </a:solidFill>
                <a:latin typeface="Arial" charset="0"/>
                <a:ea typeface="ＭＳ Ｐゴシック" charset="0"/>
              </a:defRPr>
            </a:lvl7pPr>
            <a:lvl8pPr marL="3429000" indent="-228600" defTabSz="822325" eaLnBrk="0" fontAlgn="base" hangingPunct="0">
              <a:spcBef>
                <a:spcPct val="0"/>
              </a:spcBef>
              <a:spcAft>
                <a:spcPct val="0"/>
              </a:spcAft>
              <a:tabLst>
                <a:tab pos="857250" algn="l"/>
              </a:tabLst>
              <a:defRPr sz="2400" b="1">
                <a:solidFill>
                  <a:schemeClr val="tx1"/>
                </a:solidFill>
                <a:latin typeface="Arial" charset="0"/>
                <a:ea typeface="ＭＳ Ｐゴシック" charset="0"/>
              </a:defRPr>
            </a:lvl8pPr>
            <a:lvl9pPr marL="3886200" indent="-228600" defTabSz="822325" eaLnBrk="0" fontAlgn="base" hangingPunct="0">
              <a:spcBef>
                <a:spcPct val="0"/>
              </a:spcBef>
              <a:spcAft>
                <a:spcPct val="0"/>
              </a:spcAft>
              <a:tabLst>
                <a:tab pos="857250" algn="l"/>
              </a:tabLst>
              <a:defRPr sz="2400" b="1">
                <a:solidFill>
                  <a:schemeClr val="tx1"/>
                </a:solidFill>
                <a:latin typeface="Arial" charset="0"/>
                <a:ea typeface="ＭＳ Ｐゴシック" charset="0"/>
              </a:defRPr>
            </a:lvl9pPr>
          </a:lstStyle>
          <a:p>
            <a:pPr algn="ctr">
              <a:lnSpc>
                <a:spcPct val="50000"/>
              </a:lnSpc>
            </a:pPr>
            <a:endParaRPr lang="en-US" sz="4100" b="0" dirty="0">
              <a:latin typeface="+mn-lt"/>
            </a:endParaRPr>
          </a:p>
          <a:p>
            <a:pPr algn="ctr">
              <a:lnSpc>
                <a:spcPct val="50000"/>
              </a:lnSpc>
            </a:pPr>
            <a:endParaRPr lang="en-US" sz="4100" b="0" dirty="0">
              <a:latin typeface="+mn-lt"/>
            </a:endParaRPr>
          </a:p>
          <a:p>
            <a:pPr algn="ctr">
              <a:lnSpc>
                <a:spcPct val="50000"/>
              </a:lnSpc>
            </a:pPr>
            <a:endParaRPr lang="en-US" sz="4000" b="0" dirty="0">
              <a:latin typeface="+mn-lt"/>
            </a:endParaRPr>
          </a:p>
          <a:p>
            <a:pPr algn="ctr">
              <a:lnSpc>
                <a:spcPct val="50000"/>
              </a:lnSpc>
            </a:pPr>
            <a:r>
              <a:rPr lang="en-US" sz="4000" b="0" dirty="0" smtClean="0">
                <a:latin typeface="+mn-lt"/>
              </a:rPr>
              <a:t>Bees</a:t>
            </a:r>
            <a:endParaRPr lang="en-US" sz="4100" b="0" dirty="0">
              <a:latin typeface="+mn-lt"/>
            </a:endParaRPr>
          </a:p>
        </p:txBody>
      </p:sp>
      <p:pic>
        <p:nvPicPr>
          <p:cNvPr id="35844" name="Picture 102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900000">
            <a:off x="7209265" y="3643370"/>
            <a:ext cx="2582149" cy="3145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5" name="Text Box 1029"/>
          <p:cNvSpPr txBox="1">
            <a:spLocks noChangeArrowheads="1"/>
          </p:cNvSpPr>
          <p:nvPr/>
        </p:nvSpPr>
        <p:spPr bwMode="auto">
          <a:xfrm>
            <a:off x="3243527" y="6145220"/>
            <a:ext cx="278967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b="1">
                <a:solidFill>
                  <a:schemeClr val="tx1"/>
                </a:solidFill>
                <a:latin typeface="Arial" charset="0"/>
                <a:ea typeface="ＭＳ Ｐゴシック" charset="0"/>
                <a:cs typeface="ＭＳ Ｐゴシック" charset="0"/>
              </a:defRPr>
            </a:lvl1pPr>
            <a:lvl2pPr marL="742950" indent="-285750" eaLnBrk="0" hangingPunct="0">
              <a:defRPr sz="2400" b="1">
                <a:solidFill>
                  <a:schemeClr val="tx1"/>
                </a:solidFill>
                <a:latin typeface="Arial" charset="0"/>
                <a:ea typeface="ＭＳ Ｐゴシック" charset="0"/>
              </a:defRPr>
            </a:lvl2pPr>
            <a:lvl3pPr marL="1143000" indent="-228600" eaLnBrk="0" hangingPunct="0">
              <a:defRPr sz="2400" b="1">
                <a:solidFill>
                  <a:schemeClr val="tx1"/>
                </a:solidFill>
                <a:latin typeface="Arial" charset="0"/>
                <a:ea typeface="ＭＳ Ｐゴシック" charset="0"/>
              </a:defRPr>
            </a:lvl3pPr>
            <a:lvl4pPr marL="1600200" indent="-228600" eaLnBrk="0" hangingPunct="0">
              <a:defRPr sz="2400" b="1">
                <a:solidFill>
                  <a:schemeClr val="tx1"/>
                </a:solidFill>
                <a:latin typeface="Arial" charset="0"/>
                <a:ea typeface="ＭＳ Ｐゴシック" charset="0"/>
              </a:defRPr>
            </a:lvl4pPr>
            <a:lvl5pPr marL="2057400" indent="-228600" eaLnBrk="0" hangingPunct="0">
              <a:defRPr sz="2400" b="1">
                <a:solidFill>
                  <a:schemeClr val="tx1"/>
                </a:solidFill>
                <a:latin typeface="Arial" charset="0"/>
                <a:ea typeface="ＭＳ Ｐゴシック" charset="0"/>
              </a:defRPr>
            </a:lvl5pPr>
            <a:lvl6pPr marL="2514600" indent="-228600" eaLnBrk="0" fontAlgn="base" hangingPunct="0">
              <a:spcBef>
                <a:spcPct val="0"/>
              </a:spcBef>
              <a:spcAft>
                <a:spcPct val="0"/>
              </a:spcAft>
              <a:defRPr sz="2400" b="1">
                <a:solidFill>
                  <a:schemeClr val="tx1"/>
                </a:solidFill>
                <a:latin typeface="Arial" charset="0"/>
                <a:ea typeface="ＭＳ Ｐゴシック" charset="0"/>
              </a:defRPr>
            </a:lvl6pPr>
            <a:lvl7pPr marL="2971800" indent="-228600" eaLnBrk="0" fontAlgn="base" hangingPunct="0">
              <a:spcBef>
                <a:spcPct val="0"/>
              </a:spcBef>
              <a:spcAft>
                <a:spcPct val="0"/>
              </a:spcAft>
              <a:defRPr sz="2400" b="1">
                <a:solidFill>
                  <a:schemeClr val="tx1"/>
                </a:solidFill>
                <a:latin typeface="Arial" charset="0"/>
                <a:ea typeface="ＭＳ Ｐゴシック" charset="0"/>
              </a:defRPr>
            </a:lvl7pPr>
            <a:lvl8pPr marL="3429000" indent="-228600" eaLnBrk="0" fontAlgn="base" hangingPunct="0">
              <a:spcBef>
                <a:spcPct val="0"/>
              </a:spcBef>
              <a:spcAft>
                <a:spcPct val="0"/>
              </a:spcAft>
              <a:defRPr sz="2400" b="1">
                <a:solidFill>
                  <a:schemeClr val="tx1"/>
                </a:solidFill>
                <a:latin typeface="Arial" charset="0"/>
                <a:ea typeface="ＭＳ Ｐゴシック" charset="0"/>
              </a:defRPr>
            </a:lvl8pPr>
            <a:lvl9pPr marL="3886200" indent="-228600" eaLnBrk="0" fontAlgn="base" hangingPunct="0">
              <a:spcBef>
                <a:spcPct val="0"/>
              </a:spcBef>
              <a:spcAft>
                <a:spcPct val="0"/>
              </a:spcAft>
              <a:defRPr sz="2400" b="1">
                <a:solidFill>
                  <a:schemeClr val="tx1"/>
                </a:solidFill>
                <a:latin typeface="Arial" charset="0"/>
                <a:ea typeface="ＭＳ Ｐゴシック" charset="0"/>
              </a:defRPr>
            </a:lvl9pPr>
          </a:lstStyle>
          <a:p>
            <a:pPr eaLnBrk="1" hangingPunct="1"/>
            <a:r>
              <a:rPr lang="en-US" sz="2000" b="0" dirty="0" err="1">
                <a:latin typeface="+mn-lt"/>
              </a:rPr>
              <a:t>Boisvert</a:t>
            </a:r>
            <a:r>
              <a:rPr lang="en-US" sz="2000" b="0" dirty="0">
                <a:latin typeface="+mn-lt"/>
              </a:rPr>
              <a:t> &amp; Sherry (2006)</a:t>
            </a:r>
            <a:r>
              <a:rPr lang="en-US" b="0" dirty="0">
                <a:latin typeface="+mn-lt"/>
              </a:rPr>
              <a:t> </a:t>
            </a:r>
          </a:p>
        </p:txBody>
      </p:sp>
    </p:spTree>
    <p:extLst>
      <p:ext uri="{BB962C8B-B14F-4D97-AF65-F5344CB8AC3E}">
        <p14:creationId xmlns:p14="http://schemas.microsoft.com/office/powerpoint/2010/main" val="190519801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grpId="0" nodeType="afterEffect">
                                  <p:stCondLst>
                                    <p:cond delay="0"/>
                                  </p:stCondLst>
                                  <p:childTnLst>
                                    <p:set>
                                      <p:cBhvr>
                                        <p:cTn id="6" dur="1" fill="hold">
                                          <p:stCondLst>
                                            <p:cond delay="0"/>
                                          </p:stCondLst>
                                        </p:cTn>
                                        <p:tgtEl>
                                          <p:spTgt spid="665603"/>
                                        </p:tgtEl>
                                        <p:attrNameLst>
                                          <p:attrName>style.visibility</p:attrName>
                                        </p:attrNameLst>
                                      </p:cBhvr>
                                      <p:to>
                                        <p:strVal val="visible"/>
                                      </p:to>
                                    </p:set>
                                    <p:animEffect transition="in" filter="dissolve">
                                      <p:cBhvr>
                                        <p:cTn id="7" dur="500"/>
                                        <p:tgtEl>
                                          <p:spTgt spid="6656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03" grpId="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2950" y="461289"/>
            <a:ext cx="8420100" cy="1470025"/>
          </a:xfrm>
        </p:spPr>
        <p:txBody>
          <a:bodyPr/>
          <a:lstStyle/>
          <a:p>
            <a:r>
              <a:rPr lang="en-US" dirty="0" smtClean="0"/>
              <a:t>And </a:t>
            </a:r>
            <a:r>
              <a:rPr lang="en-US" i="1" dirty="0" smtClean="0"/>
              <a:t>maybe </a:t>
            </a:r>
            <a:r>
              <a:rPr lang="en-US" dirty="0" smtClean="0"/>
              <a:t>even drosophila..</a:t>
            </a:r>
            <a:endParaRPr lang="en-US" dirty="0"/>
          </a:p>
        </p:txBody>
      </p:sp>
      <p:sp>
        <p:nvSpPr>
          <p:cNvPr id="3" name="Subtitle 2"/>
          <p:cNvSpPr>
            <a:spLocks noGrp="1"/>
          </p:cNvSpPr>
          <p:nvPr>
            <p:ph type="subTitle" idx="1"/>
          </p:nvPr>
        </p:nvSpPr>
        <p:spPr/>
        <p:txBody>
          <a:bodyPr/>
          <a:lstStyle/>
          <a:p>
            <a:endParaRPr lang="en-US"/>
          </a:p>
        </p:txBody>
      </p:sp>
      <p:pic>
        <p:nvPicPr>
          <p:cNvPr id="5" name="Picture 4" descr="screenshot_57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719" y="1784524"/>
            <a:ext cx="8988777" cy="3683878"/>
          </a:xfrm>
          <a:prstGeom prst="rect">
            <a:avLst/>
          </a:prstGeom>
        </p:spPr>
      </p:pic>
      <p:sp>
        <p:nvSpPr>
          <p:cNvPr id="6" name="TextBox 5"/>
          <p:cNvSpPr txBox="1"/>
          <p:nvPr/>
        </p:nvSpPr>
        <p:spPr>
          <a:xfrm>
            <a:off x="6624783" y="6458857"/>
            <a:ext cx="3028819" cy="369332"/>
          </a:xfrm>
          <a:prstGeom prst="rect">
            <a:avLst/>
          </a:prstGeom>
          <a:noFill/>
        </p:spPr>
        <p:txBody>
          <a:bodyPr wrap="none" rtlCol="0">
            <a:spAutoFit/>
          </a:bodyPr>
          <a:lstStyle/>
          <a:p>
            <a:r>
              <a:rPr lang="en-US" dirty="0" smtClean="0"/>
              <a:t>Van </a:t>
            </a:r>
            <a:r>
              <a:rPr lang="en-US" dirty="0" err="1" smtClean="0"/>
              <a:t>Swinderen</a:t>
            </a:r>
            <a:r>
              <a:rPr lang="en-US" dirty="0"/>
              <a:t> </a:t>
            </a:r>
            <a:r>
              <a:rPr lang="en-US" dirty="0" smtClean="0"/>
              <a:t>(2007), Science </a:t>
            </a:r>
            <a:endParaRPr lang="en-US" dirty="0"/>
          </a:p>
        </p:txBody>
      </p:sp>
      <p:sp>
        <p:nvSpPr>
          <p:cNvPr id="7" name="Rectangle 6"/>
          <p:cNvSpPr/>
          <p:nvPr/>
        </p:nvSpPr>
        <p:spPr>
          <a:xfrm>
            <a:off x="4258531" y="3108478"/>
            <a:ext cx="1074461" cy="1064381"/>
          </a:xfrm>
          <a:prstGeom prst="rect">
            <a:avLst/>
          </a:prstGeom>
          <a:noFill/>
          <a:ln w="38100" cmpd="sng">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47781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26" presetClass="emph" presetSubtype="0" fill="hold" grpId="1" nodeType="withEffect">
                                  <p:stCondLst>
                                    <p:cond delay="0"/>
                                  </p:stCondLst>
                                  <p:childTnLst>
                                    <p:animEffect transition="out" filter="fade">
                                      <p:cBhvr>
                                        <p:cTn id="8" dur="1000" tmFilter="0, 0; .2, .5; .8, .5; 1, 0"/>
                                        <p:tgtEl>
                                          <p:spTgt spid="7"/>
                                        </p:tgtEl>
                                      </p:cBhvr>
                                    </p:animEffect>
                                    <p:animScale>
                                      <p:cBhvr>
                                        <p:cTn id="9" dur="500" autoRev="1"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And in humans…</a:t>
            </a:r>
            <a:endParaRPr lang="en-US" dirty="0"/>
          </a:p>
        </p:txBody>
      </p:sp>
      <p:pic>
        <p:nvPicPr>
          <p:cNvPr id="7" name="Picture 6" descr="screenshot_9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785985">
            <a:off x="5306788" y="3979195"/>
            <a:ext cx="3865436" cy="1967890"/>
          </a:xfrm>
          <a:prstGeom prst="rect">
            <a:avLst/>
          </a:prstGeom>
        </p:spPr>
      </p:pic>
    </p:spTree>
    <p:extLst>
      <p:ext uri="{BB962C8B-B14F-4D97-AF65-F5344CB8AC3E}">
        <p14:creationId xmlns:p14="http://schemas.microsoft.com/office/powerpoint/2010/main" val="4211333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45681" y="358589"/>
            <a:ext cx="9404225" cy="1583764"/>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b="0" i="0" kern="1200">
                <a:solidFill>
                  <a:schemeClr val="tx1"/>
                </a:solidFill>
                <a:latin typeface="Gill Sans"/>
                <a:ea typeface="+mj-ea"/>
                <a:cs typeface="Gill Sans"/>
              </a:defRPr>
            </a:lvl1pPr>
          </a:lstStyle>
          <a:p>
            <a:r>
              <a:rPr lang="en-US" sz="4000" dirty="0" smtClean="0"/>
              <a:t>Interval timing is the capacity to estimate the duration of (short) intervals</a:t>
            </a:r>
            <a:endParaRPr lang="en-US" sz="4000" dirty="0"/>
          </a:p>
        </p:txBody>
      </p:sp>
      <p:sp>
        <p:nvSpPr>
          <p:cNvPr id="5" name="Title 1"/>
          <p:cNvSpPr txBox="1">
            <a:spLocks/>
          </p:cNvSpPr>
          <p:nvPr/>
        </p:nvSpPr>
        <p:spPr>
          <a:xfrm>
            <a:off x="145681" y="2615560"/>
            <a:ext cx="9404225" cy="1583764"/>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b="0" i="0" kern="1200">
                <a:solidFill>
                  <a:schemeClr val="tx1"/>
                </a:solidFill>
                <a:latin typeface="Gill Sans"/>
                <a:ea typeface="+mj-ea"/>
                <a:cs typeface="Gill Sans"/>
              </a:defRPr>
            </a:lvl1pPr>
          </a:lstStyle>
          <a:p>
            <a:endParaRPr lang="en-US" sz="4000" dirty="0"/>
          </a:p>
        </p:txBody>
      </p:sp>
    </p:spTree>
    <p:extLst>
      <p:ext uri="{BB962C8B-B14F-4D97-AF65-F5344CB8AC3E}">
        <p14:creationId xmlns:p14="http://schemas.microsoft.com/office/powerpoint/2010/main" val="3726364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Temporal Generalization</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99848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512" y="918631"/>
            <a:ext cx="5808695" cy="5361872"/>
          </a:xfrm>
          <a:prstGeom prst="rect">
            <a:avLst/>
          </a:prstGeom>
        </p:spPr>
      </p:pic>
      <p:sp>
        <p:nvSpPr>
          <p:cNvPr id="4" name="Oval 3"/>
          <p:cNvSpPr/>
          <p:nvPr/>
        </p:nvSpPr>
        <p:spPr>
          <a:xfrm>
            <a:off x="3918492" y="287275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5556389" y="287275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Keyboard_ANSI@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Tree>
    <p:extLst>
      <p:ext uri="{BB962C8B-B14F-4D97-AF65-F5344CB8AC3E}">
        <p14:creationId xmlns:p14="http://schemas.microsoft.com/office/powerpoint/2010/main" val="40529598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512" y="918631"/>
            <a:ext cx="5808695" cy="5361872"/>
          </a:xfrm>
          <a:prstGeom prst="rect">
            <a:avLst/>
          </a:prstGeom>
        </p:spPr>
      </p:pic>
      <p:sp>
        <p:nvSpPr>
          <p:cNvPr id="4" name="Oval 3"/>
          <p:cNvSpPr/>
          <p:nvPr/>
        </p:nvSpPr>
        <p:spPr>
          <a:xfrm>
            <a:off x="3918492" y="2872755"/>
            <a:ext cx="589598" cy="544244"/>
          </a:xfrm>
          <a:prstGeom prst="ellipse">
            <a:avLst/>
          </a:prstGeom>
          <a:solidFill>
            <a:schemeClr val="accent1"/>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5556389" y="287275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Keyboard_ANSI@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Tree>
    <p:extLst>
      <p:ext uri="{BB962C8B-B14F-4D97-AF65-F5344CB8AC3E}">
        <p14:creationId xmlns:p14="http://schemas.microsoft.com/office/powerpoint/2010/main" val="29256624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512" y="918631"/>
            <a:ext cx="5808695" cy="5361872"/>
          </a:xfrm>
          <a:prstGeom prst="rect">
            <a:avLst/>
          </a:prstGeom>
        </p:spPr>
      </p:pic>
      <p:sp>
        <p:nvSpPr>
          <p:cNvPr id="4" name="Oval 3"/>
          <p:cNvSpPr/>
          <p:nvPr/>
        </p:nvSpPr>
        <p:spPr>
          <a:xfrm>
            <a:off x="3918492" y="287275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5556389" y="287275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Keyboard_ANSI@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Tree>
    <p:extLst>
      <p:ext uri="{BB962C8B-B14F-4D97-AF65-F5344CB8AC3E}">
        <p14:creationId xmlns:p14="http://schemas.microsoft.com/office/powerpoint/2010/main" val="17569997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512" y="918631"/>
            <a:ext cx="5808695" cy="5361872"/>
          </a:xfrm>
          <a:prstGeom prst="rect">
            <a:avLst/>
          </a:prstGeom>
        </p:spPr>
      </p:pic>
      <p:sp>
        <p:nvSpPr>
          <p:cNvPr id="4" name="Oval 3"/>
          <p:cNvSpPr/>
          <p:nvPr/>
        </p:nvSpPr>
        <p:spPr>
          <a:xfrm>
            <a:off x="3918492" y="287275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5556389" y="2872755"/>
            <a:ext cx="589598" cy="544244"/>
          </a:xfrm>
          <a:prstGeom prst="ellipse">
            <a:avLst/>
          </a:prstGeom>
          <a:solidFill>
            <a:schemeClr val="accent2"/>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Keyboard_ANSI@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Tree>
    <p:extLst>
      <p:ext uri="{BB962C8B-B14F-4D97-AF65-F5344CB8AC3E}">
        <p14:creationId xmlns:p14="http://schemas.microsoft.com/office/powerpoint/2010/main" val="26933500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512" y="918631"/>
            <a:ext cx="5808695" cy="5361872"/>
          </a:xfrm>
          <a:prstGeom prst="rect">
            <a:avLst/>
          </a:prstGeom>
        </p:spPr>
      </p:pic>
      <p:pic>
        <p:nvPicPr>
          <p:cNvPr id="2" name="Picture 1" descr="Keyboard_ANSI@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
        <p:nvSpPr>
          <p:cNvPr id="8" name="Rounded Rectangle 7"/>
          <p:cNvSpPr/>
          <p:nvPr/>
        </p:nvSpPr>
        <p:spPr>
          <a:xfrm>
            <a:off x="298098" y="5958423"/>
            <a:ext cx="229306" cy="201083"/>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4128824" y="2781305"/>
            <a:ext cx="1929885" cy="830997"/>
          </a:xfrm>
          <a:prstGeom prst="rect">
            <a:avLst/>
          </a:prstGeom>
          <a:noFill/>
        </p:spPr>
        <p:txBody>
          <a:bodyPr wrap="none" rtlCol="0">
            <a:spAutoFit/>
          </a:bodyPr>
          <a:lstStyle/>
          <a:p>
            <a:pPr algn="ctr"/>
            <a:r>
              <a:rPr lang="en-US" sz="2400" dirty="0" smtClean="0">
                <a:solidFill>
                  <a:srgbClr val="FF0000"/>
                </a:solidFill>
              </a:rPr>
              <a:t>Red</a:t>
            </a:r>
            <a:r>
              <a:rPr lang="en-US" sz="2400" dirty="0" smtClean="0">
                <a:solidFill>
                  <a:schemeClr val="bg2"/>
                </a:solidFill>
              </a:rPr>
              <a:t> or </a:t>
            </a:r>
            <a:r>
              <a:rPr lang="en-US" sz="2400" dirty="0" smtClean="0">
                <a:solidFill>
                  <a:schemeClr val="accent2"/>
                </a:solidFill>
              </a:rPr>
              <a:t>Green </a:t>
            </a:r>
          </a:p>
          <a:p>
            <a:pPr algn="ctr"/>
            <a:r>
              <a:rPr lang="en-US" sz="2400" dirty="0" smtClean="0">
                <a:solidFill>
                  <a:schemeClr val="bg2"/>
                </a:solidFill>
              </a:rPr>
              <a:t>longer?</a:t>
            </a:r>
            <a:endParaRPr lang="en-US" sz="2400" dirty="0">
              <a:solidFill>
                <a:schemeClr val="bg2"/>
              </a:solidFill>
            </a:endParaRPr>
          </a:p>
        </p:txBody>
      </p:sp>
    </p:spTree>
    <p:extLst>
      <p:ext uri="{BB962C8B-B14F-4D97-AF65-F5344CB8AC3E}">
        <p14:creationId xmlns:p14="http://schemas.microsoft.com/office/powerpoint/2010/main" val="41573741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shot_57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9566" y="575430"/>
            <a:ext cx="6012392" cy="5041900"/>
          </a:xfrm>
          <a:prstGeom prst="rect">
            <a:avLst/>
          </a:prstGeom>
        </p:spPr>
      </p:pic>
      <p:sp>
        <p:nvSpPr>
          <p:cNvPr id="6" name="TextBox 5"/>
          <p:cNvSpPr txBox="1"/>
          <p:nvPr/>
        </p:nvSpPr>
        <p:spPr>
          <a:xfrm>
            <a:off x="4565941" y="6550230"/>
            <a:ext cx="7174727" cy="307777"/>
          </a:xfrm>
          <a:prstGeom prst="rect">
            <a:avLst/>
          </a:prstGeom>
          <a:noFill/>
        </p:spPr>
        <p:txBody>
          <a:bodyPr wrap="square" rtlCol="0">
            <a:spAutoFit/>
          </a:bodyPr>
          <a:lstStyle/>
          <a:p>
            <a:r>
              <a:rPr lang="en-US" sz="1400" dirty="0" smtClean="0"/>
              <a:t>Adapted from Heinemann (1984) Annals NY Academy of Sciences</a:t>
            </a:r>
            <a:endParaRPr lang="en-US" sz="1400" dirty="0"/>
          </a:p>
        </p:txBody>
      </p:sp>
      <p:pic>
        <p:nvPicPr>
          <p:cNvPr id="7" name="Picture 6"/>
          <p:cNvPicPr>
            <a:picLocks noChangeAspect="1"/>
          </p:cNvPicPr>
          <p:nvPr/>
        </p:nvPicPr>
        <p:blipFill>
          <a:blip r:embed="rId3"/>
          <a:stretch>
            <a:fillRect/>
          </a:stretch>
        </p:blipFill>
        <p:spPr>
          <a:xfrm rot="397862">
            <a:off x="5559023" y="3165623"/>
            <a:ext cx="4223808" cy="2603500"/>
          </a:xfrm>
          <a:prstGeom prst="rect">
            <a:avLst/>
          </a:prstGeom>
        </p:spPr>
      </p:pic>
      <p:sp>
        <p:nvSpPr>
          <p:cNvPr id="8" name="TextBox 7"/>
          <p:cNvSpPr txBox="1"/>
          <p:nvPr/>
        </p:nvSpPr>
        <p:spPr>
          <a:xfrm rot="5837398">
            <a:off x="8447548" y="4574155"/>
            <a:ext cx="2300630" cy="215444"/>
          </a:xfrm>
          <a:prstGeom prst="rect">
            <a:avLst/>
          </a:prstGeom>
          <a:noFill/>
        </p:spPr>
        <p:txBody>
          <a:bodyPr wrap="none" rtlCol="0">
            <a:spAutoFit/>
          </a:bodyPr>
          <a:lstStyle/>
          <a:p>
            <a:r>
              <a:rPr lang="en-US" sz="800" dirty="0">
                <a:solidFill>
                  <a:schemeClr val="bg2"/>
                </a:solidFill>
              </a:rPr>
              <a:t>http://</a:t>
            </a:r>
            <a:r>
              <a:rPr lang="en-US" sz="800" dirty="0" err="1">
                <a:solidFill>
                  <a:schemeClr val="bg2"/>
                </a:solidFill>
              </a:rPr>
              <a:t>www.uky.edu</a:t>
            </a:r>
            <a:r>
              <a:rPr lang="en-US" sz="800" dirty="0">
                <a:solidFill>
                  <a:schemeClr val="bg2"/>
                </a:solidFill>
              </a:rPr>
              <a:t>/~</a:t>
            </a:r>
            <a:r>
              <a:rPr lang="en-US" sz="800" dirty="0" err="1">
                <a:solidFill>
                  <a:schemeClr val="bg2"/>
                </a:solidFill>
              </a:rPr>
              <a:t>zentall</a:t>
            </a:r>
            <a:r>
              <a:rPr lang="en-US" sz="800" dirty="0">
                <a:solidFill>
                  <a:schemeClr val="bg2"/>
                </a:solidFill>
              </a:rPr>
              <a:t>/</a:t>
            </a:r>
            <a:r>
              <a:rPr lang="en-US" sz="800" dirty="0" err="1">
                <a:solidFill>
                  <a:schemeClr val="bg2"/>
                </a:solidFill>
              </a:rPr>
              <a:t>recentpublication.html</a:t>
            </a:r>
            <a:endParaRPr lang="en-US" sz="800" dirty="0">
              <a:solidFill>
                <a:schemeClr val="bg2"/>
              </a:solidFill>
            </a:endParaRPr>
          </a:p>
        </p:txBody>
      </p:sp>
      <p:sp>
        <p:nvSpPr>
          <p:cNvPr id="9" name="TextBox 8"/>
          <p:cNvSpPr txBox="1"/>
          <p:nvPr/>
        </p:nvSpPr>
        <p:spPr>
          <a:xfrm>
            <a:off x="4754994" y="5783914"/>
            <a:ext cx="680031" cy="369332"/>
          </a:xfrm>
          <a:prstGeom prst="rect">
            <a:avLst/>
          </a:prstGeom>
          <a:noFill/>
        </p:spPr>
        <p:txBody>
          <a:bodyPr wrap="none" rtlCol="0">
            <a:spAutoFit/>
          </a:bodyPr>
          <a:lstStyle/>
          <a:p>
            <a:r>
              <a:rPr lang="en-US" dirty="0" smtClean="0"/>
              <a:t>Equal</a:t>
            </a:r>
            <a:endParaRPr lang="en-US" dirty="0"/>
          </a:p>
        </p:txBody>
      </p:sp>
      <p:sp>
        <p:nvSpPr>
          <p:cNvPr id="10" name="TextBox 9"/>
          <p:cNvSpPr txBox="1"/>
          <p:nvPr/>
        </p:nvSpPr>
        <p:spPr>
          <a:xfrm>
            <a:off x="2378075" y="5783914"/>
            <a:ext cx="1441420" cy="369332"/>
          </a:xfrm>
          <a:prstGeom prst="rect">
            <a:avLst/>
          </a:prstGeom>
          <a:noFill/>
        </p:spPr>
        <p:txBody>
          <a:bodyPr wrap="none" rtlCol="0">
            <a:spAutoFit/>
          </a:bodyPr>
          <a:lstStyle/>
          <a:p>
            <a:r>
              <a:rPr lang="en-US" dirty="0" smtClean="0"/>
              <a:t>Green longer</a:t>
            </a:r>
            <a:endParaRPr lang="en-US" dirty="0"/>
          </a:p>
        </p:txBody>
      </p:sp>
      <p:sp>
        <p:nvSpPr>
          <p:cNvPr id="11" name="Rectangle 10"/>
          <p:cNvSpPr/>
          <p:nvPr/>
        </p:nvSpPr>
        <p:spPr>
          <a:xfrm>
            <a:off x="1690314" y="1463524"/>
            <a:ext cx="524126" cy="3713238"/>
          </a:xfrm>
          <a:prstGeom prst="rect">
            <a:avLst/>
          </a:prstGeom>
          <a:solidFill>
            <a:srgbClr val="FFFFFF"/>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rot="16200000">
            <a:off x="1152493" y="2764552"/>
            <a:ext cx="1674256" cy="369332"/>
          </a:xfrm>
          <a:prstGeom prst="rect">
            <a:avLst/>
          </a:prstGeom>
          <a:noFill/>
        </p:spPr>
        <p:txBody>
          <a:bodyPr wrap="none" rtlCol="0">
            <a:spAutoFit/>
          </a:bodyPr>
          <a:lstStyle/>
          <a:p>
            <a:r>
              <a:rPr lang="en-US" dirty="0" smtClean="0"/>
              <a:t>P(“Red longer”)</a:t>
            </a:r>
            <a:endParaRPr lang="en-US" dirty="0"/>
          </a:p>
        </p:txBody>
      </p:sp>
      <p:sp>
        <p:nvSpPr>
          <p:cNvPr id="13" name="TextBox 12"/>
          <p:cNvSpPr txBox="1"/>
          <p:nvPr/>
        </p:nvSpPr>
        <p:spPr>
          <a:xfrm>
            <a:off x="6854119" y="5783914"/>
            <a:ext cx="1210588" cy="369332"/>
          </a:xfrm>
          <a:prstGeom prst="rect">
            <a:avLst/>
          </a:prstGeom>
          <a:noFill/>
        </p:spPr>
        <p:txBody>
          <a:bodyPr wrap="none" rtlCol="0">
            <a:spAutoFit/>
          </a:bodyPr>
          <a:lstStyle/>
          <a:p>
            <a:r>
              <a:rPr lang="en-US" dirty="0" smtClean="0"/>
              <a:t>Red longer</a:t>
            </a:r>
            <a:endParaRPr lang="en-US" dirty="0"/>
          </a:p>
        </p:txBody>
      </p:sp>
    </p:spTree>
    <p:extLst>
      <p:ext uri="{BB962C8B-B14F-4D97-AF65-F5344CB8AC3E}">
        <p14:creationId xmlns:p14="http://schemas.microsoft.com/office/powerpoint/2010/main" val="418957260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Ready-Set-Go</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787673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147512" y="918631"/>
            <a:ext cx="5808695" cy="5361872"/>
          </a:xfrm>
          <a:prstGeom prst="rect">
            <a:avLst/>
          </a:prstGeom>
        </p:spPr>
      </p:pic>
      <p:pic>
        <p:nvPicPr>
          <p:cNvPr id="4" name="Picture 3" descr="Keyboard_ANSI@2x.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
        <p:nvSpPr>
          <p:cNvPr id="2" name="Rounded Rectangle 1"/>
          <p:cNvSpPr/>
          <p:nvPr/>
        </p:nvSpPr>
        <p:spPr>
          <a:xfrm>
            <a:off x="298098" y="5958425"/>
            <a:ext cx="229306" cy="201083"/>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48540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512" y="918631"/>
            <a:ext cx="5808695" cy="5361872"/>
          </a:xfrm>
          <a:prstGeom prst="rect">
            <a:avLst/>
          </a:prstGeom>
        </p:spPr>
      </p:pic>
      <p:sp>
        <p:nvSpPr>
          <p:cNvPr id="4" name="Oval 3"/>
          <p:cNvSpPr/>
          <p:nvPr/>
        </p:nvSpPr>
        <p:spPr>
          <a:xfrm>
            <a:off x="4678477" y="2074470"/>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4678477" y="2804461"/>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4678477" y="3534451"/>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Keyboard_ANSI@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Tree>
    <p:extLst>
      <p:ext uri="{BB962C8B-B14F-4D97-AF65-F5344CB8AC3E}">
        <p14:creationId xmlns:p14="http://schemas.microsoft.com/office/powerpoint/2010/main" val="24986952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2950" y="3415368"/>
            <a:ext cx="8420100" cy="1470025"/>
          </a:xfrm>
        </p:spPr>
        <p:txBody>
          <a:bodyPr>
            <a:normAutofit fontScale="90000"/>
          </a:bodyPr>
          <a:lstStyle/>
          <a:p>
            <a:r>
              <a:rPr lang="en-US" dirty="0"/>
              <a:t>It’s </a:t>
            </a:r>
            <a:r>
              <a:rPr lang="en-US" dirty="0" smtClean="0"/>
              <a:t>a type of “automatic” timing </a:t>
            </a:r>
            <a:r>
              <a:rPr lang="en-US" dirty="0"/>
              <a:t>that is important for </a:t>
            </a:r>
            <a:r>
              <a:rPr lang="en-US" dirty="0" smtClean="0"/>
              <a:t>cognitive control, </a:t>
            </a:r>
            <a:r>
              <a:rPr lang="en-US" dirty="0"/>
              <a:t>for decision making in faster paced </a:t>
            </a:r>
            <a:r>
              <a:rPr lang="en-US" dirty="0" smtClean="0"/>
              <a:t>tasks, for making inferences...</a:t>
            </a:r>
            <a:r>
              <a:rPr lang="en-US" dirty="0"/>
              <a:t/>
            </a:r>
            <a:br>
              <a:rPr lang="en-US" dirty="0"/>
            </a:br>
            <a:r>
              <a:rPr lang="en-US" dirty="0"/>
              <a:t/>
            </a:r>
            <a:br>
              <a:rPr lang="en-US" dirty="0"/>
            </a:br>
            <a:endParaRPr lang="en-US" dirty="0"/>
          </a:p>
        </p:txBody>
      </p:sp>
      <p:sp>
        <p:nvSpPr>
          <p:cNvPr id="3" name="Title 1"/>
          <p:cNvSpPr txBox="1">
            <a:spLocks/>
          </p:cNvSpPr>
          <p:nvPr/>
        </p:nvSpPr>
        <p:spPr>
          <a:xfrm>
            <a:off x="145681" y="358589"/>
            <a:ext cx="9404225" cy="1583764"/>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b="0" i="0" kern="1200">
                <a:solidFill>
                  <a:schemeClr val="tx1"/>
                </a:solidFill>
                <a:latin typeface="Gill Sans"/>
                <a:ea typeface="+mj-ea"/>
                <a:cs typeface="Gill Sans"/>
              </a:defRPr>
            </a:lvl1pPr>
          </a:lstStyle>
          <a:p>
            <a:r>
              <a:rPr lang="en-US" sz="4000" dirty="0" smtClean="0">
                <a:solidFill>
                  <a:schemeClr val="bg2">
                    <a:lumMod val="65000"/>
                  </a:schemeClr>
                </a:solidFill>
              </a:rPr>
              <a:t>Interval timing is the capacity to estimate the duration of (short) intervals</a:t>
            </a:r>
            <a:endParaRPr lang="en-US" sz="4000" dirty="0">
              <a:solidFill>
                <a:schemeClr val="bg2">
                  <a:lumMod val="65000"/>
                </a:schemeClr>
              </a:solidFill>
            </a:endParaRPr>
          </a:p>
        </p:txBody>
      </p:sp>
    </p:spTree>
    <p:extLst>
      <p:ext uri="{BB962C8B-B14F-4D97-AF65-F5344CB8AC3E}">
        <p14:creationId xmlns:p14="http://schemas.microsoft.com/office/powerpoint/2010/main" val="386427852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512" y="918631"/>
            <a:ext cx="5808695" cy="5361872"/>
          </a:xfrm>
          <a:prstGeom prst="rect">
            <a:avLst/>
          </a:prstGeom>
        </p:spPr>
      </p:pic>
      <p:sp>
        <p:nvSpPr>
          <p:cNvPr id="4" name="Oval 3"/>
          <p:cNvSpPr/>
          <p:nvPr/>
        </p:nvSpPr>
        <p:spPr>
          <a:xfrm>
            <a:off x="4678477" y="2074470"/>
            <a:ext cx="589598" cy="544244"/>
          </a:xfrm>
          <a:prstGeom prst="ellipse">
            <a:avLst/>
          </a:prstGeom>
          <a:solidFill>
            <a:schemeClr val="accent1"/>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4678477" y="2804461"/>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4678477" y="3534451"/>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Keyboard_ANSI@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Tree>
    <p:extLst>
      <p:ext uri="{BB962C8B-B14F-4D97-AF65-F5344CB8AC3E}">
        <p14:creationId xmlns:p14="http://schemas.microsoft.com/office/powerpoint/2010/main" val="30963309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512" y="918631"/>
            <a:ext cx="5808695" cy="5361872"/>
          </a:xfrm>
          <a:prstGeom prst="rect">
            <a:avLst/>
          </a:prstGeom>
        </p:spPr>
      </p:pic>
      <p:sp>
        <p:nvSpPr>
          <p:cNvPr id="4" name="Oval 3"/>
          <p:cNvSpPr/>
          <p:nvPr/>
        </p:nvSpPr>
        <p:spPr>
          <a:xfrm>
            <a:off x="4678477" y="2074470"/>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4678477" y="2804461"/>
            <a:ext cx="589598" cy="544244"/>
          </a:xfrm>
          <a:prstGeom prst="ellipse">
            <a:avLst/>
          </a:prstGeom>
          <a:solidFill>
            <a:srgbClr val="FF6600"/>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4678477" y="3534451"/>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Keyboard_ANSI@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Tree>
    <p:extLst>
      <p:ext uri="{BB962C8B-B14F-4D97-AF65-F5344CB8AC3E}">
        <p14:creationId xmlns:p14="http://schemas.microsoft.com/office/powerpoint/2010/main" val="38725452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147512" y="918631"/>
            <a:ext cx="5808695" cy="5361872"/>
          </a:xfrm>
          <a:prstGeom prst="rect">
            <a:avLst/>
          </a:prstGeom>
        </p:spPr>
      </p:pic>
      <p:sp>
        <p:nvSpPr>
          <p:cNvPr id="9" name="Oval 8"/>
          <p:cNvSpPr/>
          <p:nvPr/>
        </p:nvSpPr>
        <p:spPr>
          <a:xfrm>
            <a:off x="4678477" y="3534451"/>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Oval 3"/>
          <p:cNvSpPr/>
          <p:nvPr/>
        </p:nvSpPr>
        <p:spPr>
          <a:xfrm>
            <a:off x="4678477" y="2074470"/>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4678477" y="2804461"/>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4678477" y="3534451"/>
            <a:ext cx="589598" cy="544244"/>
          </a:xfrm>
          <a:prstGeom prst="ellipse">
            <a:avLst/>
          </a:prstGeom>
          <a:solidFill>
            <a:schemeClr val="accent2"/>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descr="Keyboard_ANSI@2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5048423"/>
            <a:ext cx="1893795" cy="1809576"/>
          </a:xfrm>
          <a:prstGeom prst="rect">
            <a:avLst/>
          </a:prstGeom>
        </p:spPr>
      </p:pic>
      <p:sp>
        <p:nvSpPr>
          <p:cNvPr id="8" name="Rounded Rectangle 7"/>
          <p:cNvSpPr/>
          <p:nvPr/>
        </p:nvSpPr>
        <p:spPr>
          <a:xfrm>
            <a:off x="298098" y="5958425"/>
            <a:ext cx="229306" cy="201083"/>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8127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Reproduction</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150249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4777255" y="294487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6845576"/>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4777255" y="2944875"/>
            <a:ext cx="589598" cy="544244"/>
          </a:xfrm>
          <a:prstGeom prst="ellipse">
            <a:avLst/>
          </a:prstGeom>
          <a:solidFill>
            <a:schemeClr val="accent1">
              <a:lumMod val="7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768599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4777255" y="294487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032156"/>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4777255" y="2944875"/>
            <a:ext cx="589598" cy="544244"/>
          </a:xfrm>
          <a:prstGeom prst="ellipse">
            <a:avLst/>
          </a:prstGeom>
          <a:solidFill>
            <a:schemeClr val="accent3">
              <a:lumMod val="7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327063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4777255" y="294487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671987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97408" y="3662000"/>
            <a:ext cx="1768794" cy="523220"/>
          </a:xfrm>
          <a:prstGeom prst="rect">
            <a:avLst/>
          </a:prstGeom>
          <a:noFill/>
        </p:spPr>
        <p:txBody>
          <a:bodyPr wrap="square" rtlCol="0">
            <a:spAutoFit/>
          </a:bodyPr>
          <a:lstStyle/>
          <a:p>
            <a:r>
              <a:rPr lang="en-US" sz="2800" dirty="0" smtClean="0"/>
              <a:t>Correct!</a:t>
            </a:r>
            <a:endParaRPr lang="en-US" sz="2800" dirty="0"/>
          </a:p>
        </p:txBody>
      </p:sp>
      <p:grpSp>
        <p:nvGrpSpPr>
          <p:cNvPr id="3" name="Group 2"/>
          <p:cNvGrpSpPr/>
          <p:nvPr/>
        </p:nvGrpSpPr>
        <p:grpSpPr>
          <a:xfrm>
            <a:off x="2890250" y="4293139"/>
            <a:ext cx="4884274" cy="532968"/>
            <a:chOff x="2161918" y="3623217"/>
            <a:chExt cx="4508561" cy="532968"/>
          </a:xfrm>
        </p:grpSpPr>
        <p:sp>
          <p:nvSpPr>
            <p:cNvPr id="5" name="TextBox 4"/>
            <p:cNvSpPr txBox="1"/>
            <p:nvPr/>
          </p:nvSpPr>
          <p:spPr>
            <a:xfrm>
              <a:off x="2161918" y="3623217"/>
              <a:ext cx="1632733" cy="523220"/>
            </a:xfrm>
            <a:prstGeom prst="rect">
              <a:avLst/>
            </a:prstGeom>
            <a:noFill/>
          </p:spPr>
          <p:txBody>
            <a:bodyPr wrap="square" rtlCol="0">
              <a:spAutoFit/>
            </a:bodyPr>
            <a:lstStyle/>
            <a:p>
              <a:r>
                <a:rPr lang="en-US" sz="2800" dirty="0" smtClean="0"/>
                <a:t>Too fast!</a:t>
              </a:r>
              <a:endParaRPr lang="en-US" sz="2800" dirty="0"/>
            </a:p>
          </p:txBody>
        </p:sp>
        <p:sp>
          <p:nvSpPr>
            <p:cNvPr id="6" name="TextBox 5"/>
            <p:cNvSpPr txBox="1"/>
            <p:nvPr/>
          </p:nvSpPr>
          <p:spPr>
            <a:xfrm>
              <a:off x="4754742" y="3632965"/>
              <a:ext cx="1915737" cy="523220"/>
            </a:xfrm>
            <a:prstGeom prst="rect">
              <a:avLst/>
            </a:prstGeom>
            <a:noFill/>
          </p:spPr>
          <p:txBody>
            <a:bodyPr wrap="square" rtlCol="0">
              <a:spAutoFit/>
            </a:bodyPr>
            <a:lstStyle/>
            <a:p>
              <a:r>
                <a:rPr lang="en-US" sz="2800" dirty="0" smtClean="0"/>
                <a:t>Too slow!</a:t>
              </a:r>
              <a:endParaRPr lang="en-US" sz="2800" dirty="0"/>
            </a:p>
          </p:txBody>
        </p:sp>
      </p:grpSp>
      <p:sp>
        <p:nvSpPr>
          <p:cNvPr id="7" name="Oval 6"/>
          <p:cNvSpPr/>
          <p:nvPr/>
        </p:nvSpPr>
        <p:spPr>
          <a:xfrm>
            <a:off x="4777255" y="2944875"/>
            <a:ext cx="589598" cy="544244"/>
          </a:xfrm>
          <a:prstGeom prst="ellipse">
            <a:avLst/>
          </a:prstGeom>
          <a:solidFill>
            <a:schemeClr val="bg1">
              <a:lumMod val="85000"/>
            </a:schemeClr>
          </a:solidFill>
          <a:ln w="127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7366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nault reclame met hond.fl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5092" y="265530"/>
            <a:ext cx="9224139" cy="6385943"/>
          </a:xfrm>
          <a:prstGeom prst="rect">
            <a:avLst/>
          </a:prstGeom>
        </p:spPr>
      </p:pic>
    </p:spTree>
    <p:extLst>
      <p:ext uri="{BB962C8B-B14F-4D97-AF65-F5344CB8AC3E}">
        <p14:creationId xmlns:p14="http://schemas.microsoft.com/office/powerpoint/2010/main" val="28900030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5240"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Results: Scalar Property</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8334268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cogneuro-fig-22-03-1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203" y="431805"/>
            <a:ext cx="9242160" cy="6410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 name="Title 1"/>
          <p:cNvSpPr>
            <a:spLocks noGrp="1"/>
          </p:cNvSpPr>
          <p:nvPr>
            <p:ph type="title"/>
          </p:nvPr>
        </p:nvSpPr>
        <p:spPr/>
        <p:txBody>
          <a:bodyPr/>
          <a:lstStyle/>
          <a:p>
            <a:r>
              <a:rPr lang="en-US" dirty="0" smtClean="0"/>
              <a:t>Peak Procedure</a:t>
            </a:r>
            <a:endParaRPr lang="en-US" dirty="0"/>
          </a:p>
        </p:txBody>
      </p:sp>
    </p:spTree>
    <p:extLst>
      <p:ext uri="{BB962C8B-B14F-4D97-AF65-F5344CB8AC3E}">
        <p14:creationId xmlns:p14="http://schemas.microsoft.com/office/powerpoint/2010/main" val="2235321662"/>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cogneuro-fig-22-03-1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203" y="431805"/>
            <a:ext cx="9242160" cy="6410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5" name="Picture 4" descr="cogneuro-fig-22-03-2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766" y="431805"/>
            <a:ext cx="9236596" cy="6410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 name="Title 1"/>
          <p:cNvSpPr>
            <a:spLocks noGrp="1"/>
          </p:cNvSpPr>
          <p:nvPr>
            <p:ph type="title"/>
          </p:nvPr>
        </p:nvSpPr>
        <p:spPr/>
        <p:txBody>
          <a:bodyPr/>
          <a:lstStyle/>
          <a:p>
            <a:r>
              <a:rPr lang="en-US" dirty="0" smtClean="0"/>
              <a:t>Scalar Property</a:t>
            </a:r>
            <a:endParaRPr lang="en-US" dirty="0"/>
          </a:p>
        </p:txBody>
      </p:sp>
    </p:spTree>
    <p:extLst>
      <p:ext uri="{BB962C8B-B14F-4D97-AF65-F5344CB8AC3E}">
        <p14:creationId xmlns:p14="http://schemas.microsoft.com/office/powerpoint/2010/main" val="31342701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What drives interval timing?</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992018093"/>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Human Interval Timing</a:t>
            </a:r>
            <a:endParaRPr lang="en-US" dirty="0"/>
          </a:p>
        </p:txBody>
      </p:sp>
      <p:sp>
        <p:nvSpPr>
          <p:cNvPr id="5" name="Text Placeholder 4"/>
          <p:cNvSpPr>
            <a:spLocks noGrp="1"/>
          </p:cNvSpPr>
          <p:nvPr>
            <p:ph type="body" sz="quarter" idx="10"/>
          </p:nvPr>
        </p:nvSpPr>
        <p:spPr>
          <a:xfrm>
            <a:off x="495300" y="1690688"/>
            <a:ext cx="8915400" cy="4735204"/>
          </a:xfrm>
        </p:spPr>
        <p:txBody>
          <a:bodyPr>
            <a:normAutofit lnSpcReduction="10000"/>
          </a:bodyPr>
          <a:lstStyle/>
          <a:p>
            <a:r>
              <a:rPr lang="en-US" dirty="0" smtClean="0"/>
              <a:t>150 years ago:</a:t>
            </a:r>
          </a:p>
          <a:p>
            <a:pPr lvl="1"/>
            <a:r>
              <a:rPr lang="en-US" dirty="0" smtClean="0"/>
              <a:t>Von Baer (1860, perceptual moment), Mach (1865, Weber’s law), </a:t>
            </a:r>
            <a:r>
              <a:rPr lang="en-US" dirty="0" err="1" smtClean="0"/>
              <a:t>Donders</a:t>
            </a:r>
            <a:r>
              <a:rPr lang="en-US" dirty="0" smtClean="0"/>
              <a:t> (1868, chronometry), </a:t>
            </a:r>
            <a:r>
              <a:rPr lang="en-US" dirty="0" err="1" smtClean="0"/>
              <a:t>Vierordt</a:t>
            </a:r>
            <a:r>
              <a:rPr lang="en-US" dirty="0" smtClean="0"/>
              <a:t> (1868)</a:t>
            </a:r>
          </a:p>
          <a:p>
            <a:r>
              <a:rPr lang="en-US" dirty="0" smtClean="0"/>
              <a:t>50 - 25 years ago:</a:t>
            </a:r>
          </a:p>
          <a:p>
            <a:pPr lvl="1"/>
            <a:r>
              <a:rPr lang="en-US" dirty="0" smtClean="0"/>
              <a:t>1960s-1980s: Information processing models (e.g., </a:t>
            </a:r>
            <a:r>
              <a:rPr lang="en-US" dirty="0" err="1" smtClean="0"/>
              <a:t>Michon</a:t>
            </a:r>
            <a:r>
              <a:rPr lang="en-US" dirty="0" smtClean="0"/>
              <a:t>, 1967: </a:t>
            </a:r>
            <a:r>
              <a:rPr lang="en-US" i="1" dirty="0" smtClean="0"/>
              <a:t>“</a:t>
            </a:r>
            <a:r>
              <a:rPr lang="en-US" i="1" dirty="0"/>
              <a:t>Formal lay-out of ‘time sense’ underlying most historical </a:t>
            </a:r>
            <a:r>
              <a:rPr lang="en-US" i="1" dirty="0" smtClean="0"/>
              <a:t>theories”</a:t>
            </a:r>
            <a:r>
              <a:rPr lang="en-US" dirty="0" smtClean="0"/>
              <a:t>)</a:t>
            </a:r>
          </a:p>
          <a:p>
            <a:r>
              <a:rPr lang="en-US" dirty="0" smtClean="0"/>
              <a:t>Recent revival, both behavioral and neuroscience based.</a:t>
            </a:r>
            <a:endParaRPr lang="en-US" dirty="0"/>
          </a:p>
        </p:txBody>
      </p:sp>
      <p:sp>
        <p:nvSpPr>
          <p:cNvPr id="9" name="Rectangle 8"/>
          <p:cNvSpPr/>
          <p:nvPr/>
        </p:nvSpPr>
        <p:spPr>
          <a:xfrm>
            <a:off x="319066" y="5282112"/>
            <a:ext cx="7458166" cy="1254210"/>
          </a:xfrm>
          <a:prstGeom prst="rect">
            <a:avLst/>
          </a:prstGeom>
          <a:ln>
            <a:solidFill>
              <a:srgbClr val="FFFFFF"/>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2538965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124251"/>
            <a:ext cx="8915400" cy="1711912"/>
          </a:xfrm>
        </p:spPr>
        <p:txBody>
          <a:bodyPr>
            <a:normAutofit/>
          </a:bodyPr>
          <a:lstStyle/>
          <a:p>
            <a:r>
              <a:rPr lang="en-US" dirty="0" smtClean="0"/>
              <a:t>Information Processing Approaches to Interval Timing</a:t>
            </a:r>
            <a:endParaRPr lang="en-US" dirty="0"/>
          </a:p>
        </p:txBody>
      </p:sp>
      <p:pic>
        <p:nvPicPr>
          <p:cNvPr id="4" name="Picture 3" descr="screenshot_0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6591" y="1417638"/>
            <a:ext cx="8007350" cy="5156200"/>
          </a:xfrm>
          <a:prstGeom prst="rect">
            <a:avLst/>
          </a:prstGeom>
        </p:spPr>
      </p:pic>
      <p:sp>
        <p:nvSpPr>
          <p:cNvPr id="5" name="TextBox 4"/>
          <p:cNvSpPr txBox="1"/>
          <p:nvPr/>
        </p:nvSpPr>
        <p:spPr>
          <a:xfrm>
            <a:off x="2982547" y="6389172"/>
            <a:ext cx="6338018" cy="369332"/>
          </a:xfrm>
          <a:prstGeom prst="rect">
            <a:avLst/>
          </a:prstGeom>
          <a:noFill/>
        </p:spPr>
        <p:txBody>
          <a:bodyPr wrap="none" rtlCol="0">
            <a:spAutoFit/>
          </a:bodyPr>
          <a:lstStyle/>
          <a:p>
            <a:r>
              <a:rPr lang="en-US" dirty="0" smtClean="0"/>
              <a:t>(e.g., </a:t>
            </a:r>
            <a:r>
              <a:rPr lang="nl-NL" dirty="0" err="1" smtClean="0"/>
              <a:t>Creelman</a:t>
            </a:r>
            <a:r>
              <a:rPr lang="nl-NL" dirty="0" smtClean="0"/>
              <a:t>, 1962, </a:t>
            </a:r>
            <a:r>
              <a:rPr lang="en-US" dirty="0" err="1" smtClean="0"/>
              <a:t>Michon</a:t>
            </a:r>
            <a:r>
              <a:rPr lang="en-US" dirty="0" smtClean="0"/>
              <a:t>, 1967, Gibbon, 1977, </a:t>
            </a:r>
            <a:r>
              <a:rPr lang="en-US" dirty="0" err="1"/>
              <a:t>Treisman</a:t>
            </a:r>
            <a:r>
              <a:rPr lang="en-US" dirty="0"/>
              <a:t>, </a:t>
            </a:r>
            <a:r>
              <a:rPr lang="en-US" dirty="0" smtClean="0"/>
              <a:t>1963) </a:t>
            </a:r>
            <a:endParaRPr lang="en-US" dirty="0"/>
          </a:p>
        </p:txBody>
      </p:sp>
    </p:spTree>
    <p:extLst>
      <p:ext uri="{BB962C8B-B14F-4D97-AF65-F5344CB8AC3E}">
        <p14:creationId xmlns:p14="http://schemas.microsoft.com/office/powerpoint/2010/main" val="20707703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p:cNvCxnSpPr/>
          <p:nvPr/>
        </p:nvCxnSpPr>
        <p:spPr>
          <a:xfrm>
            <a:off x="2440068" y="2536766"/>
            <a:ext cx="0" cy="348919"/>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p:cNvPicPr>
            <a:picLocks noChangeAspect="1"/>
          </p:cNvPicPr>
          <p:nvPr/>
        </p:nvPicPr>
        <p:blipFill>
          <a:blip r:embed="rId2"/>
          <a:stretch>
            <a:fillRect/>
          </a:stretch>
        </p:blipFill>
        <p:spPr>
          <a:xfrm>
            <a:off x="1086913" y="2318871"/>
            <a:ext cx="7732183" cy="2489200"/>
          </a:xfrm>
          <a:prstGeom prst="rect">
            <a:avLst/>
          </a:prstGeom>
        </p:spPr>
      </p:pic>
      <p:sp>
        <p:nvSpPr>
          <p:cNvPr id="10" name="Rectangle 9"/>
          <p:cNvSpPr/>
          <p:nvPr/>
        </p:nvSpPr>
        <p:spPr>
          <a:xfrm>
            <a:off x="1086914" y="4525064"/>
            <a:ext cx="3932231" cy="63894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p:cNvSpPr>
            <a:spLocks noGrp="1"/>
          </p:cNvSpPr>
          <p:nvPr>
            <p:ph type="title"/>
          </p:nvPr>
        </p:nvSpPr>
        <p:spPr>
          <a:xfrm>
            <a:off x="561441" y="173655"/>
            <a:ext cx="8915400" cy="1143000"/>
          </a:xfrm>
        </p:spPr>
        <p:txBody>
          <a:bodyPr/>
          <a:lstStyle/>
          <a:p>
            <a:r>
              <a:rPr lang="en-US" dirty="0" smtClean="0"/>
              <a:t>IP Models of Interval Timing</a:t>
            </a:r>
            <a:endParaRPr lang="en-US" dirty="0"/>
          </a:p>
        </p:txBody>
      </p:sp>
      <p:sp>
        <p:nvSpPr>
          <p:cNvPr id="6" name="TextBox 5"/>
          <p:cNvSpPr txBox="1"/>
          <p:nvPr/>
        </p:nvSpPr>
        <p:spPr>
          <a:xfrm>
            <a:off x="2440072" y="6380719"/>
            <a:ext cx="6718193" cy="369332"/>
          </a:xfrm>
          <a:prstGeom prst="rect">
            <a:avLst/>
          </a:prstGeom>
          <a:noFill/>
        </p:spPr>
        <p:txBody>
          <a:bodyPr wrap="none" rtlCol="0">
            <a:spAutoFit/>
          </a:bodyPr>
          <a:lstStyle/>
          <a:p>
            <a:r>
              <a:rPr lang="en-US" dirty="0" smtClean="0"/>
              <a:t>(e.g., </a:t>
            </a:r>
            <a:r>
              <a:rPr lang="nl-NL" dirty="0" err="1" smtClean="0"/>
              <a:t>Creelman</a:t>
            </a:r>
            <a:r>
              <a:rPr lang="nl-NL" dirty="0" smtClean="0"/>
              <a:t>, 1962, </a:t>
            </a:r>
            <a:r>
              <a:rPr lang="en-US" dirty="0" err="1" smtClean="0"/>
              <a:t>Michon</a:t>
            </a:r>
            <a:r>
              <a:rPr lang="en-US" dirty="0" smtClean="0"/>
              <a:t>, 1967, Gibbon, 1977, </a:t>
            </a:r>
            <a:r>
              <a:rPr lang="en-US" dirty="0" err="1"/>
              <a:t>Treisman</a:t>
            </a:r>
            <a:r>
              <a:rPr lang="en-US" dirty="0"/>
              <a:t>, </a:t>
            </a:r>
            <a:r>
              <a:rPr lang="en-US" dirty="0" smtClean="0"/>
              <a:t>1963, </a:t>
            </a:r>
            <a:r>
              <a:rPr lang="en-US" dirty="0" err="1" smtClean="0"/>
              <a:t>etc</a:t>
            </a:r>
            <a:r>
              <a:rPr lang="en-US" dirty="0" smtClean="0"/>
              <a:t>) </a:t>
            </a:r>
            <a:endParaRPr lang="en-US" dirty="0"/>
          </a:p>
        </p:txBody>
      </p:sp>
    </p:spTree>
    <p:extLst>
      <p:ext uri="{BB962C8B-B14F-4D97-AF65-F5344CB8AC3E}">
        <p14:creationId xmlns:p14="http://schemas.microsoft.com/office/powerpoint/2010/main" val="3894167436"/>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215 metronome.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77202" y="1255253"/>
            <a:ext cx="2304520" cy="2127249"/>
          </a:xfrm>
          <a:prstGeom prst="rect">
            <a:avLst/>
          </a:prstGeom>
        </p:spPr>
      </p:pic>
      <p:pic>
        <p:nvPicPr>
          <p:cNvPr id="7" name="Picture 6" descr="maatbeker.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204867" y="1613223"/>
            <a:ext cx="1284208" cy="1380004"/>
          </a:xfrm>
          <a:prstGeom prst="rect">
            <a:avLst/>
          </a:prstGeom>
        </p:spPr>
      </p:pic>
      <p:pic>
        <p:nvPicPr>
          <p:cNvPr id="9" name="Picture 8" descr="kraan.p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204546" y="1794996"/>
            <a:ext cx="1240857" cy="906780"/>
          </a:xfrm>
          <a:prstGeom prst="rect">
            <a:avLst/>
          </a:prstGeom>
        </p:spPr>
      </p:pic>
      <p:cxnSp>
        <p:nvCxnSpPr>
          <p:cNvPr id="36" name="Straight Connector 35"/>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p:cNvPicPr>
            <a:picLocks noChangeAspect="1"/>
          </p:cNvPicPr>
          <p:nvPr/>
        </p:nvPicPr>
        <p:blipFill>
          <a:blip r:embed="rId5"/>
          <a:stretch>
            <a:fillRect/>
          </a:stretch>
        </p:blipFill>
        <p:spPr>
          <a:xfrm>
            <a:off x="1086912" y="2318871"/>
            <a:ext cx="7732183" cy="2489200"/>
          </a:xfrm>
          <a:prstGeom prst="rect">
            <a:avLst/>
          </a:prstGeom>
        </p:spPr>
      </p:pic>
      <p:sp>
        <p:nvSpPr>
          <p:cNvPr id="10" name="Rectangle 9"/>
          <p:cNvSpPr/>
          <p:nvPr/>
        </p:nvSpPr>
        <p:spPr>
          <a:xfrm>
            <a:off x="1086913" y="4525062"/>
            <a:ext cx="3932231" cy="63894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p:cNvSpPr>
            <a:spLocks noGrp="1"/>
          </p:cNvSpPr>
          <p:nvPr>
            <p:ph type="title"/>
          </p:nvPr>
        </p:nvSpPr>
        <p:spPr>
          <a:xfrm>
            <a:off x="561441" y="173655"/>
            <a:ext cx="8915400" cy="1143000"/>
          </a:xfrm>
        </p:spPr>
        <p:txBody>
          <a:bodyPr>
            <a:normAutofit/>
          </a:bodyPr>
          <a:lstStyle/>
          <a:p>
            <a:r>
              <a:rPr lang="en-US" dirty="0" smtClean="0"/>
              <a:t>Scalar Timing Theory</a:t>
            </a:r>
            <a:endParaRPr lang="en-US" dirty="0"/>
          </a:p>
        </p:txBody>
      </p:sp>
    </p:spTree>
    <p:extLst>
      <p:ext uri="{BB962C8B-B14F-4D97-AF65-F5344CB8AC3E}">
        <p14:creationId xmlns:p14="http://schemas.microsoft.com/office/powerpoint/2010/main" val="14696566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descr="215 metronome.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77202" y="1255253"/>
            <a:ext cx="2304520" cy="2127249"/>
          </a:xfrm>
          <a:prstGeom prst="rect">
            <a:avLst/>
          </a:prstGeom>
        </p:spPr>
      </p:pic>
      <p:pic>
        <p:nvPicPr>
          <p:cNvPr id="37" name="Picture 36" descr="maatbeker.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204867" y="1613223"/>
            <a:ext cx="1284208" cy="1380004"/>
          </a:xfrm>
          <a:prstGeom prst="rect">
            <a:avLst/>
          </a:prstGeom>
        </p:spPr>
      </p:pic>
      <p:pic>
        <p:nvPicPr>
          <p:cNvPr id="38" name="Picture 37" descr="kraan.p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204546" y="1794996"/>
            <a:ext cx="1240857" cy="906780"/>
          </a:xfrm>
          <a:prstGeom prst="rect">
            <a:avLst/>
          </a:prstGeom>
        </p:spPr>
      </p:pic>
      <p:cxnSp>
        <p:nvCxnSpPr>
          <p:cNvPr id="36" name="Straight Connector 35"/>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p:cNvPicPr>
            <a:picLocks noChangeAspect="1"/>
          </p:cNvPicPr>
          <p:nvPr/>
        </p:nvPicPr>
        <p:blipFill>
          <a:blip r:embed="rId6"/>
          <a:stretch>
            <a:fillRect/>
          </a:stretch>
        </p:blipFill>
        <p:spPr>
          <a:xfrm>
            <a:off x="1086912" y="2318871"/>
            <a:ext cx="7732183" cy="2489200"/>
          </a:xfrm>
          <a:prstGeom prst="rect">
            <a:avLst/>
          </a:prstGeom>
        </p:spPr>
      </p:pic>
      <p:sp>
        <p:nvSpPr>
          <p:cNvPr id="10" name="Rectangle 9"/>
          <p:cNvSpPr/>
          <p:nvPr/>
        </p:nvSpPr>
        <p:spPr>
          <a:xfrm>
            <a:off x="1086913" y="4525062"/>
            <a:ext cx="3932231" cy="63894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9" name="Picture 8"/>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10914" y="4125324"/>
            <a:ext cx="2250479" cy="2077365"/>
          </a:xfrm>
          <a:prstGeom prst="rect">
            <a:avLst/>
          </a:prstGeom>
        </p:spPr>
      </p:pic>
      <p:sp>
        <p:nvSpPr>
          <p:cNvPr id="21" name="Freeform 20"/>
          <p:cNvSpPr/>
          <p:nvPr/>
        </p:nvSpPr>
        <p:spPr>
          <a:xfrm>
            <a:off x="1833999" y="3014660"/>
            <a:ext cx="2973492" cy="1947901"/>
          </a:xfrm>
          <a:custGeom>
            <a:avLst/>
            <a:gdLst>
              <a:gd name="connsiteX0" fmla="*/ 8337 w 2129493"/>
              <a:gd name="connsiteY0" fmla="*/ 1814378 h 1822290"/>
              <a:gd name="connsiteX1" fmla="*/ 161841 w 2129493"/>
              <a:gd name="connsiteY1" fmla="*/ 1772507 h 1822290"/>
              <a:gd name="connsiteX2" fmla="*/ 1110780 w 2129493"/>
              <a:gd name="connsiteY2" fmla="*/ 1437545 h 1822290"/>
              <a:gd name="connsiteX3" fmla="*/ 1934124 w 2129493"/>
              <a:gd name="connsiteY3" fmla="*/ 767621 h 1822290"/>
              <a:gd name="connsiteX4" fmla="*/ 2129493 w 2129493"/>
              <a:gd name="connsiteY4" fmla="*/ 0 h 182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9493" h="1822290">
                <a:moveTo>
                  <a:pt x="8337" y="1814378"/>
                </a:moveTo>
                <a:cubicBezTo>
                  <a:pt x="-6782" y="1824845"/>
                  <a:pt x="-21900" y="1835313"/>
                  <a:pt x="161841" y="1772507"/>
                </a:cubicBezTo>
                <a:cubicBezTo>
                  <a:pt x="345582" y="1709701"/>
                  <a:pt x="815400" y="1605026"/>
                  <a:pt x="1110780" y="1437545"/>
                </a:cubicBezTo>
                <a:cubicBezTo>
                  <a:pt x="1406160" y="1270064"/>
                  <a:pt x="1764338" y="1007212"/>
                  <a:pt x="1934124" y="767621"/>
                </a:cubicBezTo>
                <a:cubicBezTo>
                  <a:pt x="2103910" y="528030"/>
                  <a:pt x="2129493" y="0"/>
                  <a:pt x="2129493" y="0"/>
                </a:cubicBezTo>
              </a:path>
            </a:pathLst>
          </a:custGeom>
          <a:ln w="38100" cmpd="sng">
            <a:solidFill>
              <a:srgbClr val="FF0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2" name="Straight Connector 21"/>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sp>
        <p:nvSpPr>
          <p:cNvPr id="24" name="Cloud Callout 23"/>
          <p:cNvSpPr/>
          <p:nvPr/>
        </p:nvSpPr>
        <p:spPr>
          <a:xfrm>
            <a:off x="6251307" y="1416362"/>
            <a:ext cx="1602497" cy="901233"/>
          </a:xfrm>
          <a:prstGeom prst="cloudCallout">
            <a:avLst/>
          </a:prstGeom>
          <a:solidFill>
            <a:schemeClr val="bg1">
              <a:lumMod val="85000"/>
            </a:schemeClr>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6840901" y="1682311"/>
            <a:ext cx="300082" cy="369332"/>
          </a:xfrm>
          <a:prstGeom prst="rect">
            <a:avLst/>
          </a:prstGeom>
          <a:noFill/>
        </p:spPr>
        <p:txBody>
          <a:bodyPr wrap="none" rtlCol="0">
            <a:spAutoFit/>
          </a:bodyPr>
          <a:lstStyle/>
          <a:p>
            <a:r>
              <a:rPr lang="en-US" dirty="0" smtClean="0"/>
              <a:t>1</a:t>
            </a:r>
            <a:endParaRPr lang="en-US" dirty="0"/>
          </a:p>
        </p:txBody>
      </p:sp>
      <p:sp>
        <p:nvSpPr>
          <p:cNvPr id="25" name="TextBox 24"/>
          <p:cNvSpPr txBox="1"/>
          <p:nvPr/>
        </p:nvSpPr>
        <p:spPr>
          <a:xfrm>
            <a:off x="6854930" y="1650045"/>
            <a:ext cx="300082" cy="369332"/>
          </a:xfrm>
          <a:prstGeom prst="rect">
            <a:avLst/>
          </a:prstGeom>
          <a:noFill/>
        </p:spPr>
        <p:txBody>
          <a:bodyPr wrap="none" rtlCol="0">
            <a:spAutoFit/>
          </a:bodyPr>
          <a:lstStyle/>
          <a:p>
            <a:r>
              <a:rPr lang="en-US" dirty="0"/>
              <a:t>2</a:t>
            </a:r>
          </a:p>
        </p:txBody>
      </p:sp>
      <p:sp>
        <p:nvSpPr>
          <p:cNvPr id="26" name="TextBox 25"/>
          <p:cNvSpPr txBox="1"/>
          <p:nvPr/>
        </p:nvSpPr>
        <p:spPr>
          <a:xfrm>
            <a:off x="6854930" y="1682311"/>
            <a:ext cx="300082" cy="369332"/>
          </a:xfrm>
          <a:prstGeom prst="rect">
            <a:avLst/>
          </a:prstGeom>
          <a:noFill/>
        </p:spPr>
        <p:txBody>
          <a:bodyPr wrap="none" rtlCol="0">
            <a:spAutoFit/>
          </a:bodyPr>
          <a:lstStyle/>
          <a:p>
            <a:r>
              <a:rPr lang="en-US" dirty="0"/>
              <a:t>3</a:t>
            </a:r>
          </a:p>
        </p:txBody>
      </p:sp>
      <p:sp>
        <p:nvSpPr>
          <p:cNvPr id="27" name="TextBox 26"/>
          <p:cNvSpPr txBox="1"/>
          <p:nvPr/>
        </p:nvSpPr>
        <p:spPr>
          <a:xfrm>
            <a:off x="6885273" y="1650045"/>
            <a:ext cx="300082" cy="369332"/>
          </a:xfrm>
          <a:prstGeom prst="rect">
            <a:avLst/>
          </a:prstGeom>
          <a:noFill/>
        </p:spPr>
        <p:txBody>
          <a:bodyPr wrap="none" rtlCol="0">
            <a:spAutoFit/>
          </a:bodyPr>
          <a:lstStyle/>
          <a:p>
            <a:r>
              <a:rPr lang="en-US" dirty="0"/>
              <a:t>4</a:t>
            </a:r>
          </a:p>
        </p:txBody>
      </p:sp>
      <p:cxnSp>
        <p:nvCxnSpPr>
          <p:cNvPr id="33" name="Straight Connector 32"/>
          <p:cNvCxnSpPr/>
          <p:nvPr/>
        </p:nvCxnSpPr>
        <p:spPr>
          <a:xfrm>
            <a:off x="2475194" y="2536764"/>
            <a:ext cx="0" cy="348919"/>
          </a:xfrm>
          <a:prstGeom prst="line">
            <a:avLst/>
          </a:prstGeom>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sp>
        <p:nvSpPr>
          <p:cNvPr id="29" name="Oval 28"/>
          <p:cNvSpPr/>
          <p:nvPr/>
        </p:nvSpPr>
        <p:spPr>
          <a:xfrm>
            <a:off x="2378117" y="4855543"/>
            <a:ext cx="231870" cy="214034"/>
          </a:xfrm>
          <a:prstGeom prst="ellipse">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a:off x="1602128" y="4852484"/>
            <a:ext cx="231870" cy="214034"/>
          </a:xfrm>
          <a:prstGeom prst="ellipse">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1602128" y="4857468"/>
            <a:ext cx="231870" cy="21403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61441" y="173655"/>
            <a:ext cx="8915400" cy="1143000"/>
          </a:xfrm>
        </p:spPr>
        <p:txBody>
          <a:bodyPr/>
          <a:lstStyle/>
          <a:p>
            <a:r>
              <a:rPr lang="en-US" dirty="0" smtClean="0"/>
              <a:t>Scalar Timing Theory</a:t>
            </a:r>
            <a:endParaRPr lang="en-US" dirty="0"/>
          </a:p>
        </p:txBody>
      </p:sp>
    </p:spTree>
    <p:extLst>
      <p:ext uri="{BB962C8B-B14F-4D97-AF65-F5344CB8AC3E}">
        <p14:creationId xmlns:p14="http://schemas.microsoft.com/office/powerpoint/2010/main" val="23058495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repeatCount="5000" fill="hold" nodeType="clickEffect">
                                  <p:stCondLst>
                                    <p:cond delay="0"/>
                                  </p:stCondLst>
                                  <p:childTnLst>
                                    <p:animMotion origin="layout" path="M 2.63981E-7 4.87607E-6 L 0.17714 4.87607E-6 " pathEditMode="relative" rAng="0" ptsTypes="AA">
                                      <p:cBhvr>
                                        <p:cTn id="6" dur="1000" fill="hold"/>
                                        <p:tgtEl>
                                          <p:spTgt spid="36"/>
                                        </p:tgtEl>
                                        <p:attrNameLst>
                                          <p:attrName>ppt_x</p:attrName>
                                          <p:attrName>ppt_y</p:attrName>
                                        </p:attrNameLst>
                                      </p:cBhvr>
                                      <p:rCtr x="8857" y="0"/>
                                    </p:animMotion>
                                  </p:childTnLst>
                                  <p:subTnLst>
                                    <p:set>
                                      <p:cBhvr override="childStyle">
                                        <p:cTn dur="1" fill="hold" display="0" masterRel="sameClick" afterEffect="1">
                                          <p:stCondLst>
                                            <p:cond evt="end" delay="0">
                                              <p:tn val="5"/>
                                            </p:cond>
                                          </p:stCondLst>
                                        </p:cTn>
                                        <p:tgtEl>
                                          <p:spTgt spid="36"/>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0" presetClass="path" presetSubtype="0" fill="hold" nodeType="clickEffect">
                                  <p:stCondLst>
                                    <p:cond delay="0"/>
                                  </p:stCondLst>
                                  <p:childTnLst>
                                    <p:animMotion origin="layout" path="M 3.3067E-6 -4.86449E-6 L 0.32059 -4.86449E-6 " pathEditMode="relative" rAng="0" ptsTypes="AA">
                                      <p:cBhvr>
                                        <p:cTn id="19" dur="1000" fill="hold"/>
                                        <p:tgtEl>
                                          <p:spTgt spid="22"/>
                                        </p:tgtEl>
                                        <p:attrNameLst>
                                          <p:attrName>ppt_x</p:attrName>
                                          <p:attrName>ppt_y</p:attrName>
                                        </p:attrNameLst>
                                      </p:cBhvr>
                                      <p:rCtr x="16030" y="0"/>
                                    </p:animMotion>
                                  </p:childTnLst>
                                  <p:subTnLst>
                                    <p:set>
                                      <p:cBhvr override="childStyle">
                                        <p:cTn dur="1" fill="hold" display="0" masterRel="sameClick" afterEffect="1">
                                          <p:stCondLst>
                                            <p:cond evt="end" delay="0">
                                              <p:tn val="18"/>
                                            </p:cond>
                                          </p:stCondLst>
                                        </p:cTn>
                                        <p:tgtEl>
                                          <p:spTgt spid="22"/>
                                        </p:tgtEl>
                                        <p:attrNameLst>
                                          <p:attrName>style.visibility</p:attrName>
                                        </p:attrNameLst>
                                      </p:cBhvr>
                                      <p:to>
                                        <p:strVal val="hidden"/>
                                      </p:to>
                                    </p:set>
                                  </p:subTnLst>
                                </p:cTn>
                              </p:par>
                              <p:par>
                                <p:cTn id="20" presetID="10" presetClass="exit" presetSubtype="0" fill="hold" grpId="1" nodeType="withEffect">
                                  <p:stCondLst>
                                    <p:cond delay="0"/>
                                  </p:stCondLst>
                                  <p:childTnLst>
                                    <p:animEffect transition="out" filter="fade">
                                      <p:cBhvr>
                                        <p:cTn id="21" dur="1000"/>
                                        <p:tgtEl>
                                          <p:spTgt spid="21"/>
                                        </p:tgtEl>
                                      </p:cBhvr>
                                    </p:animEffect>
                                    <p:set>
                                      <p:cBhvr>
                                        <p:cTn id="22" dur="1" fill="hold">
                                          <p:stCondLst>
                                            <p:cond delay="999"/>
                                          </p:stCondLst>
                                        </p:cTn>
                                        <p:tgtEl>
                                          <p:spTgt spid="21"/>
                                        </p:tgtEl>
                                        <p:attrNameLst>
                                          <p:attrName>style.visibility</p:attrName>
                                        </p:attrNameLst>
                                      </p:cBhvr>
                                      <p:to>
                                        <p:strVal val="hidden"/>
                                      </p:to>
                                    </p:set>
                                  </p:childTnLst>
                                </p:cTn>
                              </p:par>
                            </p:childTnLst>
                          </p:cTn>
                        </p:par>
                        <p:par>
                          <p:cTn id="23" fill="hold">
                            <p:stCondLst>
                              <p:cond delay="1000"/>
                            </p:stCondLst>
                            <p:childTnLst>
                              <p:par>
                                <p:cTn id="24" presetID="1" presetClass="entr" presetSubtype="0" fill="hold" grpId="1" nodeType="afterEffect">
                                  <p:stCondLst>
                                    <p:cond delay="0"/>
                                  </p:stCondLst>
                                  <p:childTnLst>
                                    <p:set>
                                      <p:cBhvr>
                                        <p:cTn id="25" dur="1" fill="hold">
                                          <p:stCondLst>
                                            <p:cond delay="0"/>
                                          </p:stCondLst>
                                        </p:cTn>
                                        <p:tgtEl>
                                          <p:spTgt spid="24"/>
                                        </p:tgtEl>
                                        <p:attrNameLst>
                                          <p:attrName>style.visibility</p:attrName>
                                        </p:attrNameLst>
                                      </p:cBhvr>
                                      <p:to>
                                        <p:strVal val="visible"/>
                                      </p:to>
                                    </p:set>
                                  </p:childTnLst>
                                </p:cTn>
                              </p:par>
                            </p:childTnLst>
                          </p:cTn>
                        </p:par>
                        <p:par>
                          <p:cTn id="26" fill="hold">
                            <p:stCondLst>
                              <p:cond delay="1000"/>
                            </p:stCondLst>
                            <p:childTnLst>
                              <p:par>
                                <p:cTn id="27" presetID="1" presetClass="entr" presetSubtype="0" fill="hold" grpId="0" nodeType="after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par>
                          <p:cTn id="29" fill="hold">
                            <p:stCondLst>
                              <p:cond delay="1000"/>
                            </p:stCondLst>
                            <p:childTnLst>
                              <p:par>
                                <p:cTn id="30" presetID="0" presetClass="path" presetSubtype="0" fill="hold" nodeType="afterEffect">
                                  <p:stCondLst>
                                    <p:cond delay="0"/>
                                  </p:stCondLst>
                                  <p:childTnLst>
                                    <p:animMotion origin="layout" path="M 3.3067E-6 -4.86449E-6 L 0.32059 -4.86449E-6 " pathEditMode="relative" rAng="0" ptsTypes="AA">
                                      <p:cBhvr>
                                        <p:cTn id="31" dur="1000" fill="hold"/>
                                        <p:tgtEl>
                                          <p:spTgt spid="33"/>
                                        </p:tgtEl>
                                        <p:attrNameLst>
                                          <p:attrName>ppt_x</p:attrName>
                                          <p:attrName>ppt_y</p:attrName>
                                        </p:attrNameLst>
                                      </p:cBhvr>
                                      <p:rCtr x="16030" y="0"/>
                                    </p:animMotion>
                                  </p:childTnLst>
                                  <p:subTnLst>
                                    <p:set>
                                      <p:cBhvr override="childStyle">
                                        <p:cTn dur="1" fill="hold" display="0" masterRel="sameClick" afterEffect="1">
                                          <p:stCondLst>
                                            <p:cond evt="end" delay="0">
                                              <p:tn val="30"/>
                                            </p:cond>
                                          </p:stCondLst>
                                        </p:cTn>
                                        <p:tgtEl>
                                          <p:spTgt spid="33"/>
                                        </p:tgtEl>
                                        <p:attrNameLst>
                                          <p:attrName>style.visibility</p:attrName>
                                        </p:attrNameLst>
                                      </p:cBhvr>
                                      <p:to>
                                        <p:strVal val="hidden"/>
                                      </p:to>
                                    </p:set>
                                  </p:subTnLst>
                                </p:cTn>
                              </p:par>
                            </p:childTnLst>
                          </p:cTn>
                        </p:par>
                        <p:par>
                          <p:cTn id="32" fill="hold">
                            <p:stCondLst>
                              <p:cond delay="2000"/>
                            </p:stCondLst>
                            <p:childTnLst>
                              <p:par>
                                <p:cTn id="33" presetID="1" presetClass="exit" presetSubtype="0" fill="hold" grpId="1" nodeType="afterEffect">
                                  <p:stCondLst>
                                    <p:cond delay="0"/>
                                  </p:stCondLst>
                                  <p:childTnLst>
                                    <p:set>
                                      <p:cBhvr>
                                        <p:cTn id="34" dur="1" fill="hold">
                                          <p:stCondLst>
                                            <p:cond delay="0"/>
                                          </p:stCondLst>
                                        </p:cTn>
                                        <p:tgtEl>
                                          <p:spTgt spid="23"/>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childTnLst>
                          </p:cTn>
                        </p:par>
                        <p:par>
                          <p:cTn id="37" fill="hold">
                            <p:stCondLst>
                              <p:cond delay="2000"/>
                            </p:stCondLst>
                            <p:childTnLst>
                              <p:par>
                                <p:cTn id="38" presetID="0" presetClass="path" presetSubtype="0" fill="hold" nodeType="afterEffect">
                                  <p:stCondLst>
                                    <p:cond delay="0"/>
                                  </p:stCondLst>
                                  <p:childTnLst>
                                    <p:animMotion origin="layout" path="M 3.3067E-6 -4.86449E-6 L 0.32059 -4.86449E-6 " pathEditMode="relative" rAng="0" ptsTypes="AA">
                                      <p:cBhvr>
                                        <p:cTn id="39" dur="1000" fill="hold"/>
                                        <p:tgtEl>
                                          <p:spTgt spid="34"/>
                                        </p:tgtEl>
                                        <p:attrNameLst>
                                          <p:attrName>ppt_x</p:attrName>
                                          <p:attrName>ppt_y</p:attrName>
                                        </p:attrNameLst>
                                      </p:cBhvr>
                                      <p:rCtr x="16030" y="0"/>
                                    </p:animMotion>
                                  </p:childTnLst>
                                  <p:subTnLst>
                                    <p:set>
                                      <p:cBhvr override="childStyle">
                                        <p:cTn dur="1" fill="hold" display="0" masterRel="sameClick" afterEffect="1">
                                          <p:stCondLst>
                                            <p:cond evt="end" delay="0">
                                              <p:tn val="38"/>
                                            </p:cond>
                                          </p:stCondLst>
                                        </p:cTn>
                                        <p:tgtEl>
                                          <p:spTgt spid="34"/>
                                        </p:tgtEl>
                                        <p:attrNameLst>
                                          <p:attrName>style.visibility</p:attrName>
                                        </p:attrNameLst>
                                      </p:cBhvr>
                                      <p:to>
                                        <p:strVal val="hidden"/>
                                      </p:to>
                                    </p:set>
                                  </p:subTnLst>
                                </p:cTn>
                              </p:par>
                            </p:childTnLst>
                          </p:cTn>
                        </p:par>
                        <p:par>
                          <p:cTn id="40" fill="hold">
                            <p:stCondLst>
                              <p:cond delay="3000"/>
                            </p:stCondLst>
                            <p:childTnLst>
                              <p:par>
                                <p:cTn id="41" presetID="1" presetClass="exit" presetSubtype="0" fill="hold" grpId="1" nodeType="afterEffect">
                                  <p:stCondLst>
                                    <p:cond delay="0"/>
                                  </p:stCondLst>
                                  <p:childTnLst>
                                    <p:set>
                                      <p:cBhvr>
                                        <p:cTn id="42" dur="1" fill="hold">
                                          <p:stCondLst>
                                            <p:cond delay="0"/>
                                          </p:stCondLst>
                                        </p:cTn>
                                        <p:tgtEl>
                                          <p:spTgt spid="25"/>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par>
                          <p:cTn id="45" fill="hold">
                            <p:stCondLst>
                              <p:cond delay="3000"/>
                            </p:stCondLst>
                            <p:childTnLst>
                              <p:par>
                                <p:cTn id="46" presetID="0" presetClass="path" presetSubtype="0" fill="hold" nodeType="afterEffect">
                                  <p:stCondLst>
                                    <p:cond delay="0"/>
                                  </p:stCondLst>
                                  <p:childTnLst>
                                    <p:animMotion origin="layout" path="M 3.3067E-6 -4.86449E-6 L 0.32059 -4.86449E-6 " pathEditMode="relative" rAng="0" ptsTypes="AA">
                                      <p:cBhvr>
                                        <p:cTn id="47" dur="1000" fill="hold"/>
                                        <p:tgtEl>
                                          <p:spTgt spid="35"/>
                                        </p:tgtEl>
                                        <p:attrNameLst>
                                          <p:attrName>ppt_x</p:attrName>
                                          <p:attrName>ppt_y</p:attrName>
                                        </p:attrNameLst>
                                      </p:cBhvr>
                                      <p:rCtr x="16030" y="0"/>
                                    </p:animMotion>
                                  </p:childTnLst>
                                  <p:subTnLst>
                                    <p:set>
                                      <p:cBhvr override="childStyle">
                                        <p:cTn dur="1" fill="hold" display="0" masterRel="sameClick" afterEffect="1">
                                          <p:stCondLst>
                                            <p:cond evt="end" delay="0">
                                              <p:tn val="46"/>
                                            </p:cond>
                                          </p:stCondLst>
                                        </p:cTn>
                                        <p:tgtEl>
                                          <p:spTgt spid="35"/>
                                        </p:tgtEl>
                                        <p:attrNameLst>
                                          <p:attrName>style.visibility</p:attrName>
                                        </p:attrNameLst>
                                      </p:cBhvr>
                                      <p:to>
                                        <p:strVal val="hidden"/>
                                      </p:to>
                                    </p:set>
                                  </p:subTnLst>
                                </p:cTn>
                              </p:par>
                            </p:childTnLst>
                          </p:cTn>
                        </p:par>
                        <p:par>
                          <p:cTn id="48" fill="hold">
                            <p:stCondLst>
                              <p:cond delay="4000"/>
                            </p:stCondLst>
                            <p:childTnLst>
                              <p:par>
                                <p:cTn id="49" presetID="1" presetClass="exit" presetSubtype="0" fill="hold" grpId="1" nodeType="afterEffect">
                                  <p:stCondLst>
                                    <p:cond delay="0"/>
                                  </p:stCondLst>
                                  <p:childTnLst>
                                    <p:set>
                                      <p:cBhvr>
                                        <p:cTn id="50" dur="1" fill="hold">
                                          <p:stCondLst>
                                            <p:cond delay="0"/>
                                          </p:stCondLst>
                                        </p:cTn>
                                        <p:tgtEl>
                                          <p:spTgt spid="26"/>
                                        </p:tgtEl>
                                        <p:attrNameLst>
                                          <p:attrName>style.visibility</p:attrName>
                                        </p:attrNameLst>
                                      </p:cBhvr>
                                      <p:to>
                                        <p:strVal val="hidden"/>
                                      </p:to>
                                    </p:set>
                                  </p:childTnLst>
                                </p:cTn>
                              </p:par>
                              <p:par>
                                <p:cTn id="51" presetID="1" presetClass="entr" presetSubtype="0" fill="hold" grpId="0" nodeType="withEffect">
                                  <p:stCondLst>
                                    <p:cond delay="0"/>
                                  </p:stCondLst>
                                  <p:childTnLst>
                                    <p:set>
                                      <p:cBhvr>
                                        <p:cTn id="52" dur="1" fill="hold">
                                          <p:stCondLst>
                                            <p:cond delay="0"/>
                                          </p:stCondLst>
                                        </p:cTn>
                                        <p:tgtEl>
                                          <p:spTgt spid="2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grpId="1" nodeType="clickEffect">
                                  <p:stCondLst>
                                    <p:cond delay="0"/>
                                  </p:stCondLst>
                                  <p:childTnLst>
                                    <p:set>
                                      <p:cBhvr>
                                        <p:cTn id="56" dur="1" fill="hold">
                                          <p:stCondLst>
                                            <p:cond delay="0"/>
                                          </p:stCondLst>
                                        </p:cTn>
                                        <p:tgtEl>
                                          <p:spTgt spid="11"/>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0" presetClass="path" presetSubtype="0" accel="50000" decel="50000" fill="hold" grpId="1" nodeType="clickEffect">
                                  <p:stCondLst>
                                    <p:cond delay="0"/>
                                  </p:stCondLst>
                                  <p:childTnLst>
                                    <p:animMotion origin="layout" path="M 0 0 L 0.0976 0.09359 " pathEditMode="relative" ptsTypes="AA">
                                      <p:cBhvr>
                                        <p:cTn id="60" dur="2000" fill="hold"/>
                                        <p:tgtEl>
                                          <p:spTgt spid="27"/>
                                        </p:tgtEl>
                                        <p:attrNameLst>
                                          <p:attrName>ppt_x</p:attrName>
                                          <p:attrName>ppt_y</p:attrName>
                                        </p:attrNameLst>
                                      </p:cBhvr>
                                    </p:animMotion>
                                  </p:childTnLst>
                                </p:cTn>
                              </p:par>
                              <p:par>
                                <p:cTn id="61" presetID="0" presetClass="path" presetSubtype="0" accel="50000" decel="50000" fill="hold" grpId="0" nodeType="withEffect">
                                  <p:stCondLst>
                                    <p:cond delay="0"/>
                                  </p:stCondLst>
                                  <p:childTnLst>
                                    <p:animMotion origin="layout" path="M 1.01424E-6 4.48923E-6 L 0.09777 0.09381 " pathEditMode="relative" ptsTypes="AA">
                                      <p:cBhvr>
                                        <p:cTn id="62" dur="2000" fill="hold"/>
                                        <p:tgtEl>
                                          <p:spTgt spid="2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24" grpId="0" animBg="1"/>
      <p:bldP spid="24" grpId="1" animBg="1"/>
      <p:bldP spid="23" grpId="0"/>
      <p:bldP spid="23" grpId="1"/>
      <p:bldP spid="25" grpId="0"/>
      <p:bldP spid="25" grpId="1"/>
      <p:bldP spid="26" grpId="0"/>
      <p:bldP spid="26" grpId="1"/>
      <p:bldP spid="27" grpId="0"/>
      <p:bldP spid="27" grpId="1"/>
      <p:bldP spid="11" grpId="0" animBg="1"/>
      <p:bldP spid="11" grpId="1"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descr="maatbeker.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204867" y="1613223"/>
            <a:ext cx="1284208" cy="1380004"/>
          </a:xfrm>
          <a:prstGeom prst="rect">
            <a:avLst/>
          </a:prstGeom>
        </p:spPr>
      </p:pic>
      <p:pic>
        <p:nvPicPr>
          <p:cNvPr id="41" name="Picture 40" descr="kraan.p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204546" y="1794996"/>
            <a:ext cx="1240857" cy="906780"/>
          </a:xfrm>
          <a:prstGeom prst="rect">
            <a:avLst/>
          </a:prstGeom>
        </p:spPr>
      </p:pic>
      <p:pic>
        <p:nvPicPr>
          <p:cNvPr id="39" name="Picture 38" descr="215 metronome.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277202" y="1255253"/>
            <a:ext cx="2304520" cy="2127249"/>
          </a:xfrm>
          <a:prstGeom prst="rect">
            <a:avLst/>
          </a:prstGeom>
        </p:spPr>
      </p:pic>
      <p:cxnSp>
        <p:nvCxnSpPr>
          <p:cNvPr id="36" name="Straight Connector 35"/>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p:cNvPicPr>
            <a:picLocks noChangeAspect="1"/>
          </p:cNvPicPr>
          <p:nvPr/>
        </p:nvPicPr>
        <p:blipFill>
          <a:blip r:embed="rId6"/>
          <a:stretch>
            <a:fillRect/>
          </a:stretch>
        </p:blipFill>
        <p:spPr>
          <a:xfrm>
            <a:off x="1086912" y="2318871"/>
            <a:ext cx="7732183" cy="2489200"/>
          </a:xfrm>
          <a:prstGeom prst="rect">
            <a:avLst/>
          </a:prstGeom>
        </p:spPr>
      </p:pic>
      <p:sp>
        <p:nvSpPr>
          <p:cNvPr id="10" name="Rectangle 9"/>
          <p:cNvSpPr/>
          <p:nvPr/>
        </p:nvSpPr>
        <p:spPr>
          <a:xfrm>
            <a:off x="1086913" y="4525062"/>
            <a:ext cx="3932231" cy="63894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9" name="Picture 8"/>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10914" y="4125324"/>
            <a:ext cx="2250479" cy="2077365"/>
          </a:xfrm>
          <a:prstGeom prst="rect">
            <a:avLst/>
          </a:prstGeom>
        </p:spPr>
      </p:pic>
      <p:sp>
        <p:nvSpPr>
          <p:cNvPr id="21" name="Freeform 20"/>
          <p:cNvSpPr/>
          <p:nvPr/>
        </p:nvSpPr>
        <p:spPr>
          <a:xfrm>
            <a:off x="2500543" y="3014660"/>
            <a:ext cx="2306951" cy="1947901"/>
          </a:xfrm>
          <a:custGeom>
            <a:avLst/>
            <a:gdLst>
              <a:gd name="connsiteX0" fmla="*/ 8337 w 2129493"/>
              <a:gd name="connsiteY0" fmla="*/ 1814378 h 1822290"/>
              <a:gd name="connsiteX1" fmla="*/ 161841 w 2129493"/>
              <a:gd name="connsiteY1" fmla="*/ 1772507 h 1822290"/>
              <a:gd name="connsiteX2" fmla="*/ 1110780 w 2129493"/>
              <a:gd name="connsiteY2" fmla="*/ 1437545 h 1822290"/>
              <a:gd name="connsiteX3" fmla="*/ 1934124 w 2129493"/>
              <a:gd name="connsiteY3" fmla="*/ 767621 h 1822290"/>
              <a:gd name="connsiteX4" fmla="*/ 2129493 w 2129493"/>
              <a:gd name="connsiteY4" fmla="*/ 0 h 182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9493" h="1822290">
                <a:moveTo>
                  <a:pt x="8337" y="1814378"/>
                </a:moveTo>
                <a:cubicBezTo>
                  <a:pt x="-6782" y="1824845"/>
                  <a:pt x="-21900" y="1835313"/>
                  <a:pt x="161841" y="1772507"/>
                </a:cubicBezTo>
                <a:cubicBezTo>
                  <a:pt x="345582" y="1709701"/>
                  <a:pt x="815400" y="1605026"/>
                  <a:pt x="1110780" y="1437545"/>
                </a:cubicBezTo>
                <a:cubicBezTo>
                  <a:pt x="1406160" y="1270064"/>
                  <a:pt x="1764338" y="1007212"/>
                  <a:pt x="1934124" y="767621"/>
                </a:cubicBezTo>
                <a:cubicBezTo>
                  <a:pt x="2103910" y="528030"/>
                  <a:pt x="2129493" y="0"/>
                  <a:pt x="2129493" y="0"/>
                </a:cubicBezTo>
              </a:path>
            </a:pathLst>
          </a:custGeom>
          <a:ln w="38100" cmpd="sng">
            <a:solidFill>
              <a:schemeClr val="accent2"/>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2" name="Straight Connector 21"/>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sp>
        <p:nvSpPr>
          <p:cNvPr id="24" name="Cloud Callout 23"/>
          <p:cNvSpPr/>
          <p:nvPr/>
        </p:nvSpPr>
        <p:spPr>
          <a:xfrm>
            <a:off x="6251307" y="1416362"/>
            <a:ext cx="1602497" cy="901233"/>
          </a:xfrm>
          <a:prstGeom prst="cloudCallout">
            <a:avLst/>
          </a:prstGeom>
          <a:solidFill>
            <a:schemeClr val="bg1">
              <a:lumMod val="85000"/>
            </a:schemeClr>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6840901" y="1682311"/>
            <a:ext cx="300082" cy="369332"/>
          </a:xfrm>
          <a:prstGeom prst="rect">
            <a:avLst/>
          </a:prstGeom>
          <a:noFill/>
        </p:spPr>
        <p:txBody>
          <a:bodyPr wrap="none" rtlCol="0">
            <a:spAutoFit/>
          </a:bodyPr>
          <a:lstStyle/>
          <a:p>
            <a:r>
              <a:rPr lang="en-US" dirty="0" smtClean="0"/>
              <a:t>1</a:t>
            </a:r>
            <a:endParaRPr lang="en-US" dirty="0"/>
          </a:p>
        </p:txBody>
      </p:sp>
      <p:sp>
        <p:nvSpPr>
          <p:cNvPr id="25" name="TextBox 24"/>
          <p:cNvSpPr txBox="1"/>
          <p:nvPr/>
        </p:nvSpPr>
        <p:spPr>
          <a:xfrm>
            <a:off x="6854930" y="1650045"/>
            <a:ext cx="300082" cy="369332"/>
          </a:xfrm>
          <a:prstGeom prst="rect">
            <a:avLst/>
          </a:prstGeom>
          <a:noFill/>
        </p:spPr>
        <p:txBody>
          <a:bodyPr wrap="none" rtlCol="0">
            <a:spAutoFit/>
          </a:bodyPr>
          <a:lstStyle/>
          <a:p>
            <a:r>
              <a:rPr lang="en-US" dirty="0"/>
              <a:t>2</a:t>
            </a:r>
          </a:p>
        </p:txBody>
      </p:sp>
      <p:sp>
        <p:nvSpPr>
          <p:cNvPr id="26" name="TextBox 25"/>
          <p:cNvSpPr txBox="1"/>
          <p:nvPr/>
        </p:nvSpPr>
        <p:spPr>
          <a:xfrm>
            <a:off x="6854930" y="1682311"/>
            <a:ext cx="300082" cy="369332"/>
          </a:xfrm>
          <a:prstGeom prst="rect">
            <a:avLst/>
          </a:prstGeom>
          <a:noFill/>
        </p:spPr>
        <p:txBody>
          <a:bodyPr wrap="none" rtlCol="0">
            <a:spAutoFit/>
          </a:bodyPr>
          <a:lstStyle/>
          <a:p>
            <a:r>
              <a:rPr lang="en-US" dirty="0"/>
              <a:t>3</a:t>
            </a:r>
          </a:p>
        </p:txBody>
      </p:sp>
      <p:cxnSp>
        <p:nvCxnSpPr>
          <p:cNvPr id="33" name="Straight Connector 32"/>
          <p:cNvCxnSpPr/>
          <p:nvPr/>
        </p:nvCxnSpPr>
        <p:spPr>
          <a:xfrm>
            <a:off x="2475194" y="2536764"/>
            <a:ext cx="0" cy="348919"/>
          </a:xfrm>
          <a:prstGeom prst="line">
            <a:avLst/>
          </a:prstGeom>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sp>
        <p:nvSpPr>
          <p:cNvPr id="18" name="Cloud Callout 17"/>
          <p:cNvSpPr/>
          <p:nvPr/>
        </p:nvSpPr>
        <p:spPr>
          <a:xfrm>
            <a:off x="7216598" y="2051708"/>
            <a:ext cx="1602497" cy="901233"/>
          </a:xfrm>
          <a:prstGeom prst="cloudCallout">
            <a:avLst/>
          </a:prstGeom>
          <a:solidFill>
            <a:schemeClr val="bg1">
              <a:lumMod val="85000"/>
            </a:schemeClr>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7856797" y="2311081"/>
            <a:ext cx="300082" cy="369332"/>
          </a:xfrm>
          <a:prstGeom prst="rect">
            <a:avLst/>
          </a:prstGeom>
          <a:noFill/>
        </p:spPr>
        <p:txBody>
          <a:bodyPr wrap="none" rtlCol="0">
            <a:spAutoFit/>
          </a:bodyPr>
          <a:lstStyle/>
          <a:p>
            <a:r>
              <a:rPr lang="en-US" dirty="0">
                <a:solidFill>
                  <a:srgbClr val="FF0000"/>
                </a:solidFill>
              </a:rPr>
              <a:t>4</a:t>
            </a:r>
          </a:p>
        </p:txBody>
      </p:sp>
      <p:sp>
        <p:nvSpPr>
          <p:cNvPr id="29" name="Title 1"/>
          <p:cNvSpPr txBox="1">
            <a:spLocks/>
          </p:cNvSpPr>
          <p:nvPr/>
        </p:nvSpPr>
        <p:spPr>
          <a:xfrm>
            <a:off x="561441" y="173655"/>
            <a:ext cx="89154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b="0" i="0" kern="1200">
                <a:solidFill>
                  <a:schemeClr val="tx1"/>
                </a:solidFill>
                <a:latin typeface="Gill Sans"/>
                <a:ea typeface="+mj-ea"/>
                <a:cs typeface="Gill Sans"/>
              </a:defRPr>
            </a:lvl1pPr>
          </a:lstStyle>
          <a:p>
            <a:r>
              <a:rPr lang="en-US" dirty="0" smtClean="0">
                <a:latin typeface="Gill Sans Light"/>
                <a:cs typeface="Gill Sans Light"/>
              </a:rPr>
              <a:t>Scalar Timing Theory</a:t>
            </a:r>
            <a:endParaRPr lang="en-US" dirty="0">
              <a:latin typeface="Gill Sans Light"/>
              <a:cs typeface="Gill Sans Light"/>
            </a:endParaRPr>
          </a:p>
        </p:txBody>
      </p:sp>
      <p:sp>
        <p:nvSpPr>
          <p:cNvPr id="32" name="Oval 31"/>
          <p:cNvSpPr/>
          <p:nvPr/>
        </p:nvSpPr>
        <p:spPr>
          <a:xfrm>
            <a:off x="2378117" y="4855543"/>
            <a:ext cx="231870" cy="214034"/>
          </a:xfrm>
          <a:prstGeom prst="ellipse">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Oval 36"/>
          <p:cNvSpPr/>
          <p:nvPr/>
        </p:nvSpPr>
        <p:spPr>
          <a:xfrm>
            <a:off x="1602128" y="4855543"/>
            <a:ext cx="231870" cy="214034"/>
          </a:xfrm>
          <a:prstGeom prst="ellipse">
            <a:avLst/>
          </a:prstGeom>
          <a:solidFill>
            <a:schemeClr val="bg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p:cNvSpPr/>
          <p:nvPr/>
        </p:nvSpPr>
        <p:spPr>
          <a:xfrm>
            <a:off x="2379178" y="4855543"/>
            <a:ext cx="231870" cy="214034"/>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5097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0" presetClass="path" presetSubtype="0" fill="hold" nodeType="clickEffect">
                                  <p:stCondLst>
                                    <p:cond delay="0"/>
                                  </p:stCondLst>
                                  <p:childTnLst>
                                    <p:animMotion origin="layout" path="M -2.54299E-6 3.96113E-6 L 0.32066 3.96113E-6 " pathEditMode="relative" rAng="0" ptsTypes="AA">
                                      <p:cBhvr>
                                        <p:cTn id="11" dur="1000" fill="hold"/>
                                        <p:tgtEl>
                                          <p:spTgt spid="22"/>
                                        </p:tgtEl>
                                        <p:attrNameLst>
                                          <p:attrName>ppt_x</p:attrName>
                                          <p:attrName>ppt_y</p:attrName>
                                        </p:attrNameLst>
                                      </p:cBhvr>
                                      <p:rCtr x="16033" y="0"/>
                                    </p:animMotion>
                                  </p:childTnLst>
                                  <p:subTnLst>
                                    <p:set>
                                      <p:cBhvr override="childStyle">
                                        <p:cTn dur="1" fill="hold" display="0" masterRel="sameClick" afterEffect="1">
                                          <p:stCondLst>
                                            <p:cond evt="end" delay="0">
                                              <p:tn val="10"/>
                                            </p:cond>
                                          </p:stCondLst>
                                        </p:cTn>
                                        <p:tgtEl>
                                          <p:spTgt spid="22"/>
                                        </p:tgtEl>
                                        <p:attrNameLst>
                                          <p:attrName>style.visibility</p:attrName>
                                        </p:attrNameLst>
                                      </p:cBhvr>
                                      <p:to>
                                        <p:strVal val="hidden"/>
                                      </p:to>
                                    </p:set>
                                  </p:subTnLst>
                                </p:cTn>
                              </p:par>
                              <p:par>
                                <p:cTn id="12" presetID="10" presetClass="exit" presetSubtype="0" fill="hold" grpId="1" nodeType="withEffect">
                                  <p:stCondLst>
                                    <p:cond delay="0"/>
                                  </p:stCondLst>
                                  <p:childTnLst>
                                    <p:animEffect transition="out" filter="fade">
                                      <p:cBhvr>
                                        <p:cTn id="13" dur="1000"/>
                                        <p:tgtEl>
                                          <p:spTgt spid="21"/>
                                        </p:tgtEl>
                                      </p:cBhvr>
                                    </p:animEffect>
                                    <p:set>
                                      <p:cBhvr>
                                        <p:cTn id="14" dur="1" fill="hold">
                                          <p:stCondLst>
                                            <p:cond delay="999"/>
                                          </p:stCondLst>
                                        </p:cTn>
                                        <p:tgtEl>
                                          <p:spTgt spid="21"/>
                                        </p:tgtEl>
                                        <p:attrNameLst>
                                          <p:attrName>style.visibility</p:attrName>
                                        </p:attrNameLst>
                                      </p:cBhvr>
                                      <p:to>
                                        <p:strVal val="hidden"/>
                                      </p:to>
                                    </p:set>
                                  </p:childTnLst>
                                </p:cTn>
                              </p:par>
                            </p:childTnLst>
                          </p:cTn>
                        </p:par>
                        <p:par>
                          <p:cTn id="15" fill="hold">
                            <p:stCondLst>
                              <p:cond delay="1000"/>
                            </p:stCondLst>
                            <p:childTnLst>
                              <p:par>
                                <p:cTn id="16" presetID="1" presetClass="entr" presetSubtype="0" fill="hold" grpId="0" nodeType="afterEffect">
                                  <p:stCondLst>
                                    <p:cond delay="0"/>
                                  </p:stCondLst>
                                  <p:childTnLst>
                                    <p:set>
                                      <p:cBhvr>
                                        <p:cTn id="17" dur="1" fill="hold">
                                          <p:stCondLst>
                                            <p:cond delay="0"/>
                                          </p:stCondLst>
                                        </p:cTn>
                                        <p:tgtEl>
                                          <p:spTgt spid="24"/>
                                        </p:tgtEl>
                                        <p:attrNameLst>
                                          <p:attrName>style.visibility</p:attrName>
                                        </p:attrNameLst>
                                      </p:cBhvr>
                                      <p:to>
                                        <p:strVal val="visible"/>
                                      </p:to>
                                    </p:set>
                                  </p:childTnLst>
                                </p:cTn>
                              </p:par>
                            </p:childTnLst>
                          </p:cTn>
                        </p:par>
                        <p:par>
                          <p:cTn id="18" fill="hold">
                            <p:stCondLst>
                              <p:cond delay="1000"/>
                            </p:stCondLst>
                            <p:childTnLst>
                              <p:par>
                                <p:cTn id="19" presetID="1" presetClass="entr" presetSubtype="0" fill="hold" grpId="0" nodeType="after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par>
                          <p:cTn id="21" fill="hold">
                            <p:stCondLst>
                              <p:cond delay="1000"/>
                            </p:stCondLst>
                            <p:childTnLst>
                              <p:par>
                                <p:cTn id="22" presetID="0" presetClass="path" presetSubtype="0" fill="hold" nodeType="afterEffect">
                                  <p:stCondLst>
                                    <p:cond delay="0"/>
                                  </p:stCondLst>
                                  <p:childTnLst>
                                    <p:animMotion origin="layout" path="M -2.54299E-6 3.96113E-6 L 0.32066 3.96113E-6 " pathEditMode="relative" rAng="0" ptsTypes="AA">
                                      <p:cBhvr>
                                        <p:cTn id="23" dur="1000" fill="hold"/>
                                        <p:tgtEl>
                                          <p:spTgt spid="33"/>
                                        </p:tgtEl>
                                        <p:attrNameLst>
                                          <p:attrName>ppt_x</p:attrName>
                                          <p:attrName>ppt_y</p:attrName>
                                        </p:attrNameLst>
                                      </p:cBhvr>
                                      <p:rCtr x="16033" y="0"/>
                                    </p:animMotion>
                                  </p:childTnLst>
                                  <p:subTnLst>
                                    <p:set>
                                      <p:cBhvr override="childStyle">
                                        <p:cTn dur="1" fill="hold" display="0" masterRel="sameClick" afterEffect="1">
                                          <p:stCondLst>
                                            <p:cond evt="end" delay="0">
                                              <p:tn val="22"/>
                                            </p:cond>
                                          </p:stCondLst>
                                        </p:cTn>
                                        <p:tgtEl>
                                          <p:spTgt spid="33"/>
                                        </p:tgtEl>
                                        <p:attrNameLst>
                                          <p:attrName>style.visibility</p:attrName>
                                        </p:attrNameLst>
                                      </p:cBhvr>
                                      <p:to>
                                        <p:strVal val="hidden"/>
                                      </p:to>
                                    </p:set>
                                  </p:subTnLst>
                                </p:cTn>
                              </p:par>
                            </p:childTnLst>
                          </p:cTn>
                        </p:par>
                        <p:par>
                          <p:cTn id="24" fill="hold">
                            <p:stCondLst>
                              <p:cond delay="2000"/>
                            </p:stCondLst>
                            <p:childTnLst>
                              <p:par>
                                <p:cTn id="25" presetID="1" presetClass="exit" presetSubtype="0" fill="hold" grpId="1" nodeType="afterEffect">
                                  <p:stCondLst>
                                    <p:cond delay="0"/>
                                  </p:stCondLst>
                                  <p:childTnLst>
                                    <p:set>
                                      <p:cBhvr>
                                        <p:cTn id="26" dur="1" fill="hold">
                                          <p:stCondLst>
                                            <p:cond delay="0"/>
                                          </p:stCondLst>
                                        </p:cTn>
                                        <p:tgtEl>
                                          <p:spTgt spid="23"/>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childTnLst>
                          </p:cTn>
                        </p:par>
                        <p:par>
                          <p:cTn id="29" fill="hold">
                            <p:stCondLst>
                              <p:cond delay="2000"/>
                            </p:stCondLst>
                            <p:childTnLst>
                              <p:par>
                                <p:cTn id="30" presetID="0" presetClass="path" presetSubtype="0" fill="hold" nodeType="afterEffect">
                                  <p:stCondLst>
                                    <p:cond delay="0"/>
                                  </p:stCondLst>
                                  <p:childTnLst>
                                    <p:animMotion origin="layout" path="M -2.54299E-6 1.2124E-6 L 0.32066 1.2124E-6 " pathEditMode="relative" rAng="0" ptsTypes="AA">
                                      <p:cBhvr>
                                        <p:cTn id="31" dur="1000" fill="hold"/>
                                        <p:tgtEl>
                                          <p:spTgt spid="34"/>
                                        </p:tgtEl>
                                        <p:attrNameLst>
                                          <p:attrName>ppt_x</p:attrName>
                                          <p:attrName>ppt_y</p:attrName>
                                        </p:attrNameLst>
                                      </p:cBhvr>
                                      <p:rCtr x="16033" y="0"/>
                                    </p:animMotion>
                                  </p:childTnLst>
                                  <p:subTnLst>
                                    <p:set>
                                      <p:cBhvr override="childStyle">
                                        <p:cTn dur="1" fill="hold" display="0" masterRel="sameClick" afterEffect="1">
                                          <p:stCondLst>
                                            <p:cond evt="end" delay="0">
                                              <p:tn val="30"/>
                                            </p:cond>
                                          </p:stCondLst>
                                        </p:cTn>
                                        <p:tgtEl>
                                          <p:spTgt spid="34"/>
                                        </p:tgtEl>
                                        <p:attrNameLst>
                                          <p:attrName>style.visibility</p:attrName>
                                        </p:attrNameLst>
                                      </p:cBhvr>
                                      <p:to>
                                        <p:strVal val="hidden"/>
                                      </p:to>
                                    </p:set>
                                  </p:subTnLst>
                                </p:cTn>
                              </p:par>
                            </p:childTnLst>
                          </p:cTn>
                        </p:par>
                        <p:par>
                          <p:cTn id="32" fill="hold">
                            <p:stCondLst>
                              <p:cond delay="3000"/>
                            </p:stCondLst>
                            <p:childTnLst>
                              <p:par>
                                <p:cTn id="33" presetID="1" presetClass="exit" presetSubtype="0" fill="hold" grpId="1" nodeType="afterEffect">
                                  <p:stCondLst>
                                    <p:cond delay="0"/>
                                  </p:stCondLst>
                                  <p:childTnLst>
                                    <p:set>
                                      <p:cBhvr>
                                        <p:cTn id="34" dur="1" fill="hold">
                                          <p:stCondLst>
                                            <p:cond delay="0"/>
                                          </p:stCondLst>
                                        </p:cTn>
                                        <p:tgtEl>
                                          <p:spTgt spid="25"/>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1" grpId="1" animBg="1"/>
      <p:bldP spid="24" grpId="0" animBg="1"/>
      <p:bldP spid="23" grpId="0"/>
      <p:bldP spid="23" grpId="1"/>
      <p:bldP spid="25" grpId="0"/>
      <p:bldP spid="25" grpId="1"/>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_9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873" y="297918"/>
            <a:ext cx="5451482" cy="2775344"/>
          </a:xfrm>
          <a:prstGeom prst="rect">
            <a:avLst/>
          </a:prstGeom>
        </p:spPr>
      </p:pic>
      <p:pic>
        <p:nvPicPr>
          <p:cNvPr id="9" name="Picture 8" descr="screenshot_9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467" y="1386789"/>
            <a:ext cx="5114566" cy="2603821"/>
          </a:xfrm>
          <a:prstGeom prst="rect">
            <a:avLst/>
          </a:prstGeom>
        </p:spPr>
      </p:pic>
      <p:pic>
        <p:nvPicPr>
          <p:cNvPr id="10" name="Picture 9" descr="screenshot_9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1579" y="2275383"/>
            <a:ext cx="5131551" cy="2612468"/>
          </a:xfrm>
          <a:prstGeom prst="rect">
            <a:avLst/>
          </a:prstGeom>
        </p:spPr>
      </p:pic>
    </p:spTree>
    <p:extLst>
      <p:ext uri="{BB962C8B-B14F-4D97-AF65-F5344CB8AC3E}">
        <p14:creationId xmlns:p14="http://schemas.microsoft.com/office/powerpoint/2010/main" val="32161666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215 metronome.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77202" y="1255253"/>
            <a:ext cx="2304520" cy="2127249"/>
          </a:xfrm>
          <a:prstGeom prst="rect">
            <a:avLst/>
          </a:prstGeom>
        </p:spPr>
      </p:pic>
      <p:pic>
        <p:nvPicPr>
          <p:cNvPr id="22" name="Picture 21" descr="maatbeker.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204867" y="1613223"/>
            <a:ext cx="1284208" cy="1380004"/>
          </a:xfrm>
          <a:prstGeom prst="rect">
            <a:avLst/>
          </a:prstGeom>
        </p:spPr>
      </p:pic>
      <p:pic>
        <p:nvPicPr>
          <p:cNvPr id="25" name="Picture 24" descr="kraan.p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204546" y="1794996"/>
            <a:ext cx="1240857" cy="906780"/>
          </a:xfrm>
          <a:prstGeom prst="rect">
            <a:avLst/>
          </a:prstGeom>
        </p:spPr>
      </p:pic>
      <p:cxnSp>
        <p:nvCxnSpPr>
          <p:cNvPr id="36" name="Straight Connector 35"/>
          <p:cNvCxnSpPr/>
          <p:nvPr/>
        </p:nvCxnSpPr>
        <p:spPr>
          <a:xfrm>
            <a:off x="2440068" y="2536764"/>
            <a:ext cx="0" cy="348919"/>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p:cNvPicPr>
            <a:picLocks noChangeAspect="1"/>
          </p:cNvPicPr>
          <p:nvPr/>
        </p:nvPicPr>
        <p:blipFill>
          <a:blip r:embed="rId6"/>
          <a:stretch>
            <a:fillRect/>
          </a:stretch>
        </p:blipFill>
        <p:spPr>
          <a:xfrm>
            <a:off x="1086912" y="2318871"/>
            <a:ext cx="7732183" cy="2489200"/>
          </a:xfrm>
          <a:prstGeom prst="rect">
            <a:avLst/>
          </a:prstGeom>
        </p:spPr>
      </p:pic>
      <p:sp>
        <p:nvSpPr>
          <p:cNvPr id="10" name="Rectangle 9"/>
          <p:cNvSpPr/>
          <p:nvPr/>
        </p:nvSpPr>
        <p:spPr>
          <a:xfrm>
            <a:off x="1086913" y="4525062"/>
            <a:ext cx="3932231" cy="63894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9" name="Picture 8"/>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1010914" y="4125324"/>
            <a:ext cx="2250479" cy="2077365"/>
          </a:xfrm>
          <a:prstGeom prst="rect">
            <a:avLst/>
          </a:prstGeom>
        </p:spPr>
      </p:pic>
      <p:sp>
        <p:nvSpPr>
          <p:cNvPr id="24" name="Cloud Callout 23"/>
          <p:cNvSpPr/>
          <p:nvPr/>
        </p:nvSpPr>
        <p:spPr>
          <a:xfrm>
            <a:off x="6251307" y="1416362"/>
            <a:ext cx="1602497" cy="901233"/>
          </a:xfrm>
          <a:prstGeom prst="cloudCallout">
            <a:avLst/>
          </a:prstGeom>
          <a:solidFill>
            <a:schemeClr val="bg1">
              <a:lumMod val="85000"/>
            </a:schemeClr>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6840901" y="1682311"/>
            <a:ext cx="300082" cy="369332"/>
          </a:xfrm>
          <a:prstGeom prst="rect">
            <a:avLst/>
          </a:prstGeom>
          <a:noFill/>
        </p:spPr>
        <p:txBody>
          <a:bodyPr wrap="none" rtlCol="0">
            <a:spAutoFit/>
          </a:bodyPr>
          <a:lstStyle/>
          <a:p>
            <a:r>
              <a:rPr lang="en-US" dirty="0"/>
              <a:t>3</a:t>
            </a:r>
          </a:p>
        </p:txBody>
      </p:sp>
      <p:sp>
        <p:nvSpPr>
          <p:cNvPr id="18" name="Cloud Callout 17"/>
          <p:cNvSpPr/>
          <p:nvPr/>
        </p:nvSpPr>
        <p:spPr>
          <a:xfrm>
            <a:off x="7216598" y="2051708"/>
            <a:ext cx="1602497" cy="901233"/>
          </a:xfrm>
          <a:prstGeom prst="cloudCallout">
            <a:avLst/>
          </a:prstGeom>
          <a:solidFill>
            <a:schemeClr val="bg1">
              <a:lumMod val="85000"/>
            </a:schemeClr>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7856797" y="2311081"/>
            <a:ext cx="300082" cy="369332"/>
          </a:xfrm>
          <a:prstGeom prst="rect">
            <a:avLst/>
          </a:prstGeom>
          <a:noFill/>
        </p:spPr>
        <p:txBody>
          <a:bodyPr wrap="none" rtlCol="0">
            <a:spAutoFit/>
          </a:bodyPr>
          <a:lstStyle/>
          <a:p>
            <a:r>
              <a:rPr lang="en-US" dirty="0">
                <a:solidFill>
                  <a:srgbClr val="FF0000"/>
                </a:solidFill>
              </a:rPr>
              <a:t>4</a:t>
            </a:r>
          </a:p>
        </p:txBody>
      </p:sp>
      <p:grpSp>
        <p:nvGrpSpPr>
          <p:cNvPr id="3" name="Group 2"/>
          <p:cNvGrpSpPr/>
          <p:nvPr/>
        </p:nvGrpSpPr>
        <p:grpSpPr>
          <a:xfrm>
            <a:off x="5907628" y="2220023"/>
            <a:ext cx="1593061" cy="2698029"/>
            <a:chOff x="5453194" y="2220020"/>
            <a:chExt cx="1470518" cy="2698029"/>
          </a:xfrm>
        </p:grpSpPr>
        <p:sp>
          <p:nvSpPr>
            <p:cNvPr id="20" name="Freeform 19"/>
            <p:cNvSpPr/>
            <p:nvPr/>
          </p:nvSpPr>
          <p:spPr>
            <a:xfrm rot="19854128" flipH="1" flipV="1">
              <a:off x="5453194" y="2220020"/>
              <a:ext cx="1318210" cy="2411941"/>
            </a:xfrm>
            <a:custGeom>
              <a:avLst/>
              <a:gdLst>
                <a:gd name="connsiteX0" fmla="*/ 8337 w 2129493"/>
                <a:gd name="connsiteY0" fmla="*/ 1814378 h 1822290"/>
                <a:gd name="connsiteX1" fmla="*/ 161841 w 2129493"/>
                <a:gd name="connsiteY1" fmla="*/ 1772507 h 1822290"/>
                <a:gd name="connsiteX2" fmla="*/ 1110780 w 2129493"/>
                <a:gd name="connsiteY2" fmla="*/ 1437545 h 1822290"/>
                <a:gd name="connsiteX3" fmla="*/ 1934124 w 2129493"/>
                <a:gd name="connsiteY3" fmla="*/ 767621 h 1822290"/>
                <a:gd name="connsiteX4" fmla="*/ 2129493 w 2129493"/>
                <a:gd name="connsiteY4" fmla="*/ 0 h 182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9493" h="1822290">
                  <a:moveTo>
                    <a:pt x="8337" y="1814378"/>
                  </a:moveTo>
                  <a:cubicBezTo>
                    <a:pt x="-6782" y="1824845"/>
                    <a:pt x="-21900" y="1835313"/>
                    <a:pt x="161841" y="1772507"/>
                  </a:cubicBezTo>
                  <a:cubicBezTo>
                    <a:pt x="345582" y="1709701"/>
                    <a:pt x="815400" y="1605026"/>
                    <a:pt x="1110780" y="1437545"/>
                  </a:cubicBezTo>
                  <a:cubicBezTo>
                    <a:pt x="1406160" y="1270064"/>
                    <a:pt x="1764338" y="1007212"/>
                    <a:pt x="1934124" y="767621"/>
                  </a:cubicBezTo>
                  <a:cubicBezTo>
                    <a:pt x="2103910" y="528030"/>
                    <a:pt x="2129493" y="0"/>
                    <a:pt x="2129493" y="0"/>
                  </a:cubicBezTo>
                </a:path>
              </a:pathLst>
            </a:custGeom>
            <a:ln w="38100" cmpd="sng">
              <a:solidFill>
                <a:srgbClr val="7F7F7F"/>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Freeform 27"/>
            <p:cNvSpPr/>
            <p:nvPr/>
          </p:nvSpPr>
          <p:spPr>
            <a:xfrm rot="2319978" flipV="1">
              <a:off x="6452124" y="2570432"/>
              <a:ext cx="471588" cy="2347617"/>
            </a:xfrm>
            <a:custGeom>
              <a:avLst/>
              <a:gdLst>
                <a:gd name="connsiteX0" fmla="*/ 8337 w 2129493"/>
                <a:gd name="connsiteY0" fmla="*/ 1814378 h 1822290"/>
                <a:gd name="connsiteX1" fmla="*/ 161841 w 2129493"/>
                <a:gd name="connsiteY1" fmla="*/ 1772507 h 1822290"/>
                <a:gd name="connsiteX2" fmla="*/ 1110780 w 2129493"/>
                <a:gd name="connsiteY2" fmla="*/ 1437545 h 1822290"/>
                <a:gd name="connsiteX3" fmla="*/ 1934124 w 2129493"/>
                <a:gd name="connsiteY3" fmla="*/ 767621 h 1822290"/>
                <a:gd name="connsiteX4" fmla="*/ 2129493 w 2129493"/>
                <a:gd name="connsiteY4" fmla="*/ 0 h 182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9493" h="1822290">
                  <a:moveTo>
                    <a:pt x="8337" y="1814378"/>
                  </a:moveTo>
                  <a:cubicBezTo>
                    <a:pt x="-6782" y="1824845"/>
                    <a:pt x="-21900" y="1835313"/>
                    <a:pt x="161841" y="1772507"/>
                  </a:cubicBezTo>
                  <a:cubicBezTo>
                    <a:pt x="345582" y="1709701"/>
                    <a:pt x="815400" y="1605026"/>
                    <a:pt x="1110780" y="1437545"/>
                  </a:cubicBezTo>
                  <a:cubicBezTo>
                    <a:pt x="1406160" y="1270064"/>
                    <a:pt x="1764338" y="1007212"/>
                    <a:pt x="1934124" y="767621"/>
                  </a:cubicBezTo>
                  <a:cubicBezTo>
                    <a:pt x="2103910" y="528030"/>
                    <a:pt x="2129493" y="0"/>
                    <a:pt x="2129493" y="0"/>
                  </a:cubicBezTo>
                </a:path>
              </a:pathLst>
            </a:custGeom>
            <a:ln w="38100" cmpd="sng">
              <a:solidFill>
                <a:schemeClr val="bg1">
                  <a:lumMod val="50000"/>
                </a:schemeClr>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29" name="Title 1"/>
          <p:cNvSpPr txBox="1">
            <a:spLocks/>
          </p:cNvSpPr>
          <p:nvPr/>
        </p:nvSpPr>
        <p:spPr>
          <a:xfrm>
            <a:off x="561441" y="173655"/>
            <a:ext cx="89154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b="0" i="0" kern="1200">
                <a:solidFill>
                  <a:schemeClr val="tx1"/>
                </a:solidFill>
                <a:latin typeface="Gill Sans"/>
                <a:ea typeface="+mj-ea"/>
                <a:cs typeface="Gill Sans"/>
              </a:defRPr>
            </a:lvl1pPr>
          </a:lstStyle>
          <a:p>
            <a:r>
              <a:rPr lang="en-US" dirty="0" smtClean="0">
                <a:latin typeface="Gill Sans Light"/>
                <a:cs typeface="Gill Sans Light"/>
              </a:rPr>
              <a:t>Scalar Timing Theory</a:t>
            </a:r>
            <a:endParaRPr lang="en-US" dirty="0">
              <a:latin typeface="Gill Sans Light"/>
              <a:cs typeface="Gill Sans Light"/>
            </a:endParaRPr>
          </a:p>
        </p:txBody>
      </p:sp>
      <p:sp>
        <p:nvSpPr>
          <p:cNvPr id="32" name="Rectangle 31"/>
          <p:cNvSpPr/>
          <p:nvPr/>
        </p:nvSpPr>
        <p:spPr>
          <a:xfrm rot="969193">
            <a:off x="5939047" y="4874358"/>
            <a:ext cx="1439141" cy="923330"/>
          </a:xfrm>
          <a:prstGeom prst="rect">
            <a:avLst/>
          </a:prstGeom>
          <a:noFill/>
        </p:spPr>
        <p:txBody>
          <a:bodyPr wrap="none" lIns="91440" tIns="45720" rIns="91440" bIns="45720">
            <a:spAutoFit/>
          </a:bodyPr>
          <a:lstStyle/>
          <a:p>
            <a:pPr algn="ctr"/>
            <a:r>
              <a:rPr lang="en-US" sz="5400" b="1" cap="none" spc="0" dirty="0" smtClean="0">
                <a:ln w="12700">
                  <a:solidFill>
                    <a:schemeClr val="tx2">
                      <a:satMod val="155000"/>
                    </a:schemeClr>
                  </a:solidFill>
                  <a:prstDash val="solid"/>
                </a:ln>
                <a:solidFill>
                  <a:schemeClr val="bg2">
                    <a:tint val="85000"/>
                    <a:satMod val="155000"/>
                  </a:schemeClr>
                </a:solidFill>
                <a:effectLst>
                  <a:glow rad="139700">
                    <a:schemeClr val="accent1">
                      <a:alpha val="40000"/>
                    </a:schemeClr>
                  </a:glow>
                  <a:outerShdw blurRad="41275" dist="20320" dir="1800000" algn="tl" rotWithShape="0">
                    <a:srgbClr val="000000">
                      <a:alpha val="40000"/>
                    </a:srgbClr>
                  </a:outerShdw>
                </a:effectLst>
              </a:rPr>
              <a:t>Red</a:t>
            </a:r>
            <a:endParaRPr lang="en-US" sz="5400" b="1" cap="none" spc="0" dirty="0">
              <a:ln w="12700">
                <a:solidFill>
                  <a:schemeClr val="tx2">
                    <a:satMod val="155000"/>
                  </a:schemeClr>
                </a:solidFill>
                <a:prstDash val="solid"/>
              </a:ln>
              <a:solidFill>
                <a:schemeClr val="bg2">
                  <a:tint val="85000"/>
                  <a:satMod val="155000"/>
                </a:schemeClr>
              </a:solidFill>
              <a:effectLst>
                <a:glow rad="139700">
                  <a:schemeClr val="accent1">
                    <a:alpha val="40000"/>
                  </a:schemeClr>
                </a:glow>
                <a:outerShdw blurRad="41275" dist="20320" dir="1800000" algn="tl" rotWithShape="0">
                  <a:srgbClr val="000000">
                    <a:alpha val="40000"/>
                  </a:srgbClr>
                </a:outerShdw>
              </a:effectLst>
            </a:endParaRPr>
          </a:p>
        </p:txBody>
      </p:sp>
      <p:sp>
        <p:nvSpPr>
          <p:cNvPr id="2" name="TextBox 1"/>
          <p:cNvSpPr txBox="1"/>
          <p:nvPr/>
        </p:nvSpPr>
        <p:spPr>
          <a:xfrm>
            <a:off x="1305482" y="4794668"/>
            <a:ext cx="1570449" cy="369332"/>
          </a:xfrm>
          <a:prstGeom prst="rect">
            <a:avLst/>
          </a:prstGeom>
          <a:noFill/>
        </p:spPr>
        <p:txBody>
          <a:bodyPr wrap="none" rtlCol="0">
            <a:spAutoFit/>
          </a:bodyPr>
          <a:lstStyle/>
          <a:p>
            <a:r>
              <a:rPr lang="en-US" dirty="0" smtClean="0">
                <a:solidFill>
                  <a:schemeClr val="bg2"/>
                </a:solidFill>
              </a:rPr>
              <a:t>Green or Red?</a:t>
            </a:r>
            <a:endParaRPr lang="en-US" dirty="0">
              <a:solidFill>
                <a:schemeClr val="bg2"/>
              </a:solidFill>
            </a:endParaRPr>
          </a:p>
        </p:txBody>
      </p:sp>
    </p:spTree>
    <p:extLst>
      <p:ext uri="{BB962C8B-B14F-4D97-AF65-F5344CB8AC3E}">
        <p14:creationId xmlns:p14="http://schemas.microsoft.com/office/powerpoint/2010/main" val="30631071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egment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035" y="0"/>
            <a:ext cx="8490857" cy="6858000"/>
          </a:xfrm>
          <a:prstGeom prst="rect">
            <a:avLst/>
          </a:prstGeom>
        </p:spPr>
      </p:pic>
      <p:sp>
        <p:nvSpPr>
          <p:cNvPr id="7" name="TextBox 6"/>
          <p:cNvSpPr txBox="1"/>
          <p:nvPr/>
        </p:nvSpPr>
        <p:spPr>
          <a:xfrm>
            <a:off x="1288682" y="1435800"/>
            <a:ext cx="1496285" cy="646331"/>
          </a:xfrm>
          <a:prstGeom prst="rect">
            <a:avLst/>
          </a:prstGeom>
          <a:noFill/>
        </p:spPr>
        <p:txBody>
          <a:bodyPr wrap="none" rtlCol="0">
            <a:spAutoFit/>
          </a:bodyPr>
          <a:lstStyle/>
          <a:p>
            <a:pPr algn="ctr"/>
            <a:r>
              <a:rPr lang="en-US" dirty="0" smtClean="0"/>
              <a:t>Model trained</a:t>
            </a:r>
          </a:p>
          <a:p>
            <a:pPr algn="ctr"/>
            <a:r>
              <a:rPr lang="en-US" dirty="0"/>
              <a:t>a</a:t>
            </a:r>
            <a:r>
              <a:rPr lang="en-US" dirty="0" smtClean="0"/>
              <a:t>t 6s</a:t>
            </a:r>
            <a:endParaRPr lang="en-US" dirty="0"/>
          </a:p>
        </p:txBody>
      </p:sp>
      <p:cxnSp>
        <p:nvCxnSpPr>
          <p:cNvPr id="11" name="Straight Arrow Connector 10"/>
          <p:cNvCxnSpPr/>
          <p:nvPr/>
        </p:nvCxnSpPr>
        <p:spPr>
          <a:xfrm>
            <a:off x="2467625" y="2082137"/>
            <a:ext cx="702898" cy="62379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658035" y="0"/>
            <a:ext cx="8490857" cy="6858000"/>
            <a:chOff x="607414" y="0"/>
            <a:chExt cx="7837714" cy="6858000"/>
          </a:xfrm>
        </p:grpSpPr>
        <p:pic>
          <p:nvPicPr>
            <p:cNvPr id="6" name="Picture 5" descr="segment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414" y="0"/>
              <a:ext cx="7837714" cy="6858000"/>
            </a:xfrm>
            <a:prstGeom prst="rect">
              <a:avLst/>
            </a:prstGeom>
          </p:spPr>
        </p:pic>
        <p:cxnSp>
          <p:nvCxnSpPr>
            <p:cNvPr id="15" name="Straight Arrow Connector 14"/>
            <p:cNvCxnSpPr/>
            <p:nvPr/>
          </p:nvCxnSpPr>
          <p:spPr>
            <a:xfrm flipH="1">
              <a:off x="6087947" y="3932633"/>
              <a:ext cx="289902" cy="36095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5787116" y="3286302"/>
              <a:ext cx="1381186" cy="646331"/>
            </a:xfrm>
            <a:prstGeom prst="rect">
              <a:avLst/>
            </a:prstGeom>
            <a:noFill/>
          </p:spPr>
          <p:txBody>
            <a:bodyPr wrap="none" rtlCol="0">
              <a:spAutoFit/>
            </a:bodyPr>
            <a:lstStyle/>
            <a:p>
              <a:pPr algn="ctr"/>
              <a:r>
                <a:rPr lang="en-US" dirty="0" smtClean="0"/>
                <a:t>Model trained</a:t>
              </a:r>
            </a:p>
            <a:p>
              <a:pPr algn="ctr"/>
              <a:r>
                <a:rPr lang="en-US" dirty="0"/>
                <a:t>a</a:t>
              </a:r>
              <a:r>
                <a:rPr lang="en-US" dirty="0" smtClean="0"/>
                <a:t>t 18s</a:t>
              </a:r>
              <a:endParaRPr lang="en-US" dirty="0"/>
            </a:p>
          </p:txBody>
        </p:sp>
      </p:grpSp>
      <p:grpSp>
        <p:nvGrpSpPr>
          <p:cNvPr id="17" name="Group 16"/>
          <p:cNvGrpSpPr/>
          <p:nvPr/>
        </p:nvGrpSpPr>
        <p:grpSpPr>
          <a:xfrm>
            <a:off x="658035" y="0"/>
            <a:ext cx="8490857" cy="6858000"/>
            <a:chOff x="1706270" y="0"/>
            <a:chExt cx="7837714" cy="6858000"/>
          </a:xfrm>
        </p:grpSpPr>
        <p:pic>
          <p:nvPicPr>
            <p:cNvPr id="5" name="Picture 4" descr="segment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06270" y="0"/>
              <a:ext cx="7837714" cy="6858000"/>
            </a:xfrm>
            <a:prstGeom prst="rect">
              <a:avLst/>
            </a:prstGeom>
          </p:spPr>
        </p:pic>
        <p:sp>
          <p:nvSpPr>
            <p:cNvPr id="8" name="TextBox 7"/>
            <p:cNvSpPr txBox="1"/>
            <p:nvPr/>
          </p:nvSpPr>
          <p:spPr>
            <a:xfrm>
              <a:off x="5153176" y="2488126"/>
              <a:ext cx="1381186" cy="646331"/>
            </a:xfrm>
            <a:prstGeom prst="rect">
              <a:avLst/>
            </a:prstGeom>
            <a:noFill/>
          </p:spPr>
          <p:txBody>
            <a:bodyPr wrap="none" rtlCol="0">
              <a:spAutoFit/>
            </a:bodyPr>
            <a:lstStyle/>
            <a:p>
              <a:pPr algn="ctr"/>
              <a:r>
                <a:rPr lang="en-US" dirty="0" smtClean="0"/>
                <a:t>Model trained</a:t>
              </a:r>
            </a:p>
            <a:p>
              <a:pPr algn="ctr"/>
              <a:r>
                <a:rPr lang="en-US" dirty="0"/>
                <a:t>a</a:t>
              </a:r>
              <a:r>
                <a:rPr lang="en-US" dirty="0" smtClean="0"/>
                <a:t>t 12s</a:t>
              </a:r>
              <a:endParaRPr lang="en-US" dirty="0"/>
            </a:p>
          </p:txBody>
        </p:sp>
        <p:cxnSp>
          <p:nvCxnSpPr>
            <p:cNvPr id="13" name="Straight Arrow Connector 12"/>
            <p:cNvCxnSpPr/>
            <p:nvPr/>
          </p:nvCxnSpPr>
          <p:spPr>
            <a:xfrm flipH="1">
              <a:off x="5690518" y="3134457"/>
              <a:ext cx="110439" cy="5429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20" name="Rectangle 19"/>
          <p:cNvSpPr/>
          <p:nvPr/>
        </p:nvSpPr>
        <p:spPr>
          <a:xfrm>
            <a:off x="7229832" y="6388518"/>
            <a:ext cx="2452527" cy="369332"/>
          </a:xfrm>
          <a:prstGeom prst="rect">
            <a:avLst/>
          </a:prstGeom>
        </p:spPr>
        <p:txBody>
          <a:bodyPr wrap="none">
            <a:spAutoFit/>
          </a:bodyPr>
          <a:lstStyle/>
          <a:p>
            <a:r>
              <a:rPr lang="en-US" dirty="0" smtClean="0"/>
              <a:t>cf</a:t>
            </a:r>
            <a:r>
              <a:rPr lang="en-US" dirty="0"/>
              <a:t>.</a:t>
            </a:r>
            <a:r>
              <a:rPr lang="en-US" dirty="0" smtClean="0"/>
              <a:t> </a:t>
            </a:r>
            <a:r>
              <a:rPr lang="en-US" dirty="0" err="1" smtClean="0"/>
              <a:t>Matell</a:t>
            </a:r>
            <a:r>
              <a:rPr lang="en-US" dirty="0" smtClean="0"/>
              <a:t> </a:t>
            </a:r>
            <a:r>
              <a:rPr lang="en-US" dirty="0"/>
              <a:t>&amp; </a:t>
            </a:r>
            <a:r>
              <a:rPr lang="en-US" dirty="0" err="1"/>
              <a:t>Meck</a:t>
            </a:r>
            <a:r>
              <a:rPr lang="en-US" dirty="0"/>
              <a:t> (2004)</a:t>
            </a:r>
          </a:p>
        </p:txBody>
      </p:sp>
    </p:spTree>
    <p:extLst>
      <p:ext uri="{BB962C8B-B14F-4D97-AF65-F5344CB8AC3E}">
        <p14:creationId xmlns:p14="http://schemas.microsoft.com/office/powerpoint/2010/main" val="19997198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p:cNvSpPr txBox="1">
            <a:spLocks/>
          </p:cNvSpPr>
          <p:nvPr/>
        </p:nvSpPr>
        <p:spPr>
          <a:xfrm>
            <a:off x="561441" y="173655"/>
            <a:ext cx="89154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b="0" i="0" kern="1200">
                <a:solidFill>
                  <a:schemeClr val="tx1"/>
                </a:solidFill>
                <a:latin typeface="Gill Sans"/>
                <a:ea typeface="+mj-ea"/>
                <a:cs typeface="Gill Sans"/>
              </a:defRPr>
            </a:lvl1pPr>
          </a:lstStyle>
          <a:p>
            <a:r>
              <a:rPr lang="en-US" smtClean="0"/>
              <a:t>IP Models of Interval Timing</a:t>
            </a:r>
            <a:endParaRPr lang="en-US" dirty="0"/>
          </a:p>
        </p:txBody>
      </p:sp>
      <p:grpSp>
        <p:nvGrpSpPr>
          <p:cNvPr id="22" name="Group 21"/>
          <p:cNvGrpSpPr/>
          <p:nvPr/>
        </p:nvGrpSpPr>
        <p:grpSpPr>
          <a:xfrm>
            <a:off x="1086913" y="2318871"/>
            <a:ext cx="7732183" cy="2845129"/>
            <a:chOff x="1003300" y="2318871"/>
            <a:chExt cx="7137400" cy="2845129"/>
          </a:xfrm>
        </p:grpSpPr>
        <p:pic>
          <p:nvPicPr>
            <p:cNvPr id="25" name="Picture 24"/>
            <p:cNvPicPr>
              <a:picLocks noChangeAspect="1"/>
            </p:cNvPicPr>
            <p:nvPr/>
          </p:nvPicPr>
          <p:blipFill>
            <a:blip r:embed="rId3"/>
            <a:stretch>
              <a:fillRect/>
            </a:stretch>
          </p:blipFill>
          <p:spPr>
            <a:xfrm>
              <a:off x="1003300" y="2318871"/>
              <a:ext cx="7137400" cy="2489200"/>
            </a:xfrm>
            <a:prstGeom prst="rect">
              <a:avLst/>
            </a:prstGeom>
          </p:spPr>
        </p:pic>
        <p:sp>
          <p:nvSpPr>
            <p:cNvPr id="26" name="Rectangle 25"/>
            <p:cNvSpPr/>
            <p:nvPr/>
          </p:nvSpPr>
          <p:spPr>
            <a:xfrm>
              <a:off x="1003301" y="4525055"/>
              <a:ext cx="3629752" cy="638945"/>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pic>
        <p:nvPicPr>
          <p:cNvPr id="33" name="Picture 32"/>
          <p:cNvPicPr>
            <a:picLocks noChangeAspect="1"/>
          </p:cNvPicPr>
          <p:nvPr/>
        </p:nvPicPr>
        <p:blipFill>
          <a:blip r:embed="rId4"/>
          <a:stretch>
            <a:fillRect/>
          </a:stretch>
        </p:blipFill>
        <p:spPr>
          <a:xfrm>
            <a:off x="927533" y="1480142"/>
            <a:ext cx="8183216" cy="3719352"/>
          </a:xfrm>
          <a:prstGeom prst="rect">
            <a:avLst/>
          </a:prstGeom>
        </p:spPr>
      </p:pic>
    </p:spTree>
    <p:extLst>
      <p:ext uri="{BB962C8B-B14F-4D97-AF65-F5344CB8AC3E}">
        <p14:creationId xmlns:p14="http://schemas.microsoft.com/office/powerpoint/2010/main" val="32970640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Scalar Timing Theory</a:t>
            </a:r>
            <a:endParaRPr lang="en-US" dirty="0"/>
          </a:p>
        </p:txBody>
      </p:sp>
      <p:pic>
        <p:nvPicPr>
          <p:cNvPr id="4" name="Picture 3" descr="Figure1-SET-outline-and-detaill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739" y="1385849"/>
            <a:ext cx="8942917" cy="5540201"/>
          </a:xfrm>
          <a:prstGeom prst="rect">
            <a:avLst/>
          </a:prstGeom>
        </p:spPr>
      </p:pic>
      <p:pic>
        <p:nvPicPr>
          <p:cNvPr id="5" name="Picture 4"/>
          <p:cNvPicPr>
            <a:picLocks noChangeAspect="1"/>
          </p:cNvPicPr>
          <p:nvPr/>
        </p:nvPicPr>
        <p:blipFill>
          <a:blip r:embed="rId3"/>
          <a:stretch>
            <a:fillRect/>
          </a:stretch>
        </p:blipFill>
        <p:spPr>
          <a:xfrm>
            <a:off x="498745" y="1417646"/>
            <a:ext cx="4333875" cy="1969789"/>
          </a:xfrm>
          <a:prstGeom prst="rect">
            <a:avLst/>
          </a:prstGeom>
        </p:spPr>
      </p:pic>
      <p:sp>
        <p:nvSpPr>
          <p:cNvPr id="10" name="Rectangle 9"/>
          <p:cNvSpPr/>
          <p:nvPr/>
        </p:nvSpPr>
        <p:spPr>
          <a:xfrm>
            <a:off x="8352060" y="6419334"/>
            <a:ext cx="1401608" cy="369332"/>
          </a:xfrm>
          <a:prstGeom prst="rect">
            <a:avLst/>
          </a:prstGeom>
        </p:spPr>
        <p:txBody>
          <a:bodyPr wrap="none">
            <a:spAutoFit/>
          </a:bodyPr>
          <a:lstStyle/>
          <a:p>
            <a:r>
              <a:rPr lang="en-US" dirty="0">
                <a:latin typeface="Gill Sans Light"/>
                <a:cs typeface="Gill Sans Light"/>
              </a:rPr>
              <a:t>Church, 2003</a:t>
            </a:r>
          </a:p>
        </p:txBody>
      </p:sp>
    </p:spTree>
    <p:extLst>
      <p:ext uri="{BB962C8B-B14F-4D97-AF65-F5344CB8AC3E}">
        <p14:creationId xmlns:p14="http://schemas.microsoft.com/office/powerpoint/2010/main" val="18564736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Timing in ACT-R</a:t>
            </a:r>
            <a:endParaRPr lang="en-US" dirty="0"/>
          </a:p>
        </p:txBody>
      </p:sp>
      <p:sp>
        <p:nvSpPr>
          <p:cNvPr id="3" name="Text Placeholder 2"/>
          <p:cNvSpPr>
            <a:spLocks noGrp="1"/>
          </p:cNvSpPr>
          <p:nvPr>
            <p:ph type="body" sz="quarter" idx="10"/>
          </p:nvPr>
        </p:nvSpPr>
        <p:spPr/>
        <p:txBody>
          <a:bodyPr/>
          <a:lstStyle/>
          <a:p>
            <a:r>
              <a:rPr lang="en-US" dirty="0" smtClean="0"/>
              <a:t>Idea: Metronome that starts ticking fast, but gradually slows down</a:t>
            </a:r>
          </a:p>
          <a:p>
            <a:r>
              <a:rPr lang="en-US" dirty="0" smtClean="0"/>
              <a:t>The current value of the accumulator is available to the rest of cognition</a:t>
            </a:r>
          </a:p>
          <a:p>
            <a:r>
              <a:rPr lang="en-US" dirty="0" smtClean="0"/>
              <a:t>At any moment, the accumulator can be read or matched in the condition of a production</a:t>
            </a:r>
            <a:endParaRPr lang="en-US" dirty="0"/>
          </a:p>
        </p:txBody>
      </p:sp>
      <p:pic>
        <p:nvPicPr>
          <p:cNvPr id="4" name="Picture 3" descr="screenshot_6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500" y="4762192"/>
            <a:ext cx="8966200" cy="1663700"/>
          </a:xfrm>
          <a:prstGeom prst="rect">
            <a:avLst/>
          </a:prstGeom>
        </p:spPr>
      </p:pic>
    </p:spTree>
    <p:extLst>
      <p:ext uri="{BB962C8B-B14F-4D97-AF65-F5344CB8AC3E}">
        <p14:creationId xmlns:p14="http://schemas.microsoft.com/office/powerpoint/2010/main" val="4237138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Stochastic Process</a:t>
            </a:r>
            <a:endParaRPr lang="en-US" dirty="0"/>
          </a:p>
        </p:txBody>
      </p:sp>
      <p:sp>
        <p:nvSpPr>
          <p:cNvPr id="3" name="Text Placeholder 2"/>
          <p:cNvSpPr>
            <a:spLocks noGrp="1"/>
          </p:cNvSpPr>
          <p:nvPr>
            <p:ph type="body" sz="quarter" idx="10"/>
          </p:nvPr>
        </p:nvSpPr>
        <p:spPr/>
        <p:txBody>
          <a:bodyPr/>
          <a:lstStyle/>
          <a:p>
            <a:r>
              <a:rPr lang="en-US" dirty="0" smtClean="0"/>
              <a:t>t</a:t>
            </a:r>
            <a:r>
              <a:rPr lang="en-US" baseline="-25000" dirty="0" smtClean="0"/>
              <a:t>0</a:t>
            </a:r>
            <a:r>
              <a:rPr lang="en-US" dirty="0" smtClean="0"/>
              <a:t> = length of starting pulse</a:t>
            </a:r>
          </a:p>
          <a:p>
            <a:r>
              <a:rPr lang="en-US" dirty="0" smtClean="0"/>
              <a:t>t</a:t>
            </a:r>
            <a:r>
              <a:rPr lang="en-US" baseline="-25000" dirty="0" smtClean="0"/>
              <a:t>n+1</a:t>
            </a:r>
            <a:r>
              <a:rPr lang="en-US" dirty="0" smtClean="0"/>
              <a:t>= </a:t>
            </a:r>
            <a:r>
              <a:rPr lang="en-US" i="1" dirty="0" smtClean="0"/>
              <a:t>a </a:t>
            </a:r>
            <a:r>
              <a:rPr lang="en-US" dirty="0" smtClean="0"/>
              <a:t>x</a:t>
            </a:r>
            <a:r>
              <a:rPr lang="en-US" i="1" dirty="0" smtClean="0"/>
              <a:t> </a:t>
            </a:r>
            <a:r>
              <a:rPr lang="en-US" dirty="0" err="1" smtClean="0"/>
              <a:t>t</a:t>
            </a:r>
            <a:r>
              <a:rPr lang="en-US" baseline="-25000" dirty="0" err="1" smtClean="0"/>
              <a:t>n</a:t>
            </a:r>
            <a:r>
              <a:rPr lang="en-US" dirty="0" smtClean="0"/>
              <a:t> + noise(M=0,SD=b x </a:t>
            </a:r>
            <a:r>
              <a:rPr lang="en-US" i="1" dirty="0" smtClean="0"/>
              <a:t>a</a:t>
            </a:r>
            <a:r>
              <a:rPr lang="en-US" dirty="0" smtClean="0"/>
              <a:t> x </a:t>
            </a:r>
            <a:r>
              <a:rPr lang="en-US" dirty="0" err="1" smtClean="0"/>
              <a:t>t</a:t>
            </a:r>
            <a:r>
              <a:rPr lang="en-US" baseline="-25000" dirty="0" err="1" smtClean="0"/>
              <a:t>n</a:t>
            </a:r>
            <a:r>
              <a:rPr lang="en-US" dirty="0" smtClean="0"/>
              <a:t>)</a:t>
            </a:r>
          </a:p>
          <a:p>
            <a:endParaRPr lang="en-US" dirty="0" smtClean="0"/>
          </a:p>
          <a:p>
            <a:r>
              <a:rPr lang="en-US" dirty="0" smtClean="0"/>
              <a:t>Noise = logistic noise (ACT-R default, normal-like)</a:t>
            </a:r>
          </a:p>
          <a:p>
            <a:r>
              <a:rPr lang="en-US" dirty="0" smtClean="0"/>
              <a:t>Two sets of parameters:</a:t>
            </a:r>
          </a:p>
          <a:p>
            <a:pPr lvl="1"/>
            <a:r>
              <a:rPr lang="is-IS" i="1" dirty="0"/>
              <a:t>t</a:t>
            </a:r>
            <a:r>
              <a:rPr lang="is-IS" baseline="-25000" dirty="0"/>
              <a:t>0</a:t>
            </a:r>
            <a:r>
              <a:rPr lang="is-IS" dirty="0"/>
              <a:t> = 11 ms, a = 1.1, b = 0.015</a:t>
            </a:r>
            <a:br>
              <a:rPr lang="is-IS" dirty="0"/>
            </a:br>
            <a:r>
              <a:rPr lang="sk-SK" i="1" dirty="0" smtClean="0"/>
              <a:t>t</a:t>
            </a:r>
            <a:r>
              <a:rPr lang="sk-SK" baseline="-25000" dirty="0" smtClean="0"/>
              <a:t>0</a:t>
            </a:r>
            <a:r>
              <a:rPr lang="sk-SK" dirty="0" smtClean="0"/>
              <a:t> </a:t>
            </a:r>
            <a:r>
              <a:rPr lang="sk-SK" dirty="0"/>
              <a:t>= 100 ms, a = 1.02, b = 0.015 </a:t>
            </a:r>
            <a:endParaRPr lang="sk-SK" dirty="0"/>
          </a:p>
          <a:p>
            <a:pPr lvl="1"/>
            <a:endParaRPr lang="is-IS" dirty="0"/>
          </a:p>
          <a:p>
            <a:pPr lvl="1"/>
            <a:endParaRPr lang="en-US" dirty="0"/>
          </a:p>
        </p:txBody>
      </p:sp>
    </p:spTree>
    <p:extLst>
      <p:ext uri="{BB962C8B-B14F-4D97-AF65-F5344CB8AC3E}">
        <p14:creationId xmlns:p14="http://schemas.microsoft.com/office/powerpoint/2010/main" val="388071598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for the next week</a:t>
            </a:r>
            <a:endParaRPr lang="en-US" dirty="0"/>
          </a:p>
        </p:txBody>
      </p:sp>
      <p:sp>
        <p:nvSpPr>
          <p:cNvPr id="3" name="Text Placeholder 2"/>
          <p:cNvSpPr>
            <a:spLocks noGrp="1"/>
          </p:cNvSpPr>
          <p:nvPr>
            <p:ph type="body" sz="quarter" idx="10"/>
          </p:nvPr>
        </p:nvSpPr>
        <p:spPr/>
        <p:txBody>
          <a:bodyPr/>
          <a:lstStyle/>
          <a:p>
            <a:r>
              <a:rPr lang="en-US" dirty="0" smtClean="0"/>
              <a:t>Implement </a:t>
            </a:r>
            <a:r>
              <a:rPr lang="en-US" dirty="0"/>
              <a:t>the ACT-R timing module </a:t>
            </a:r>
            <a:endParaRPr lang="en-US" dirty="0"/>
          </a:p>
          <a:p>
            <a:pPr lvl="1"/>
            <a:r>
              <a:rPr lang="en-US" dirty="0" smtClean="0"/>
              <a:t>Specifically</a:t>
            </a:r>
            <a:r>
              <a:rPr lang="en-US" dirty="0"/>
              <a:t>, you will </a:t>
            </a:r>
            <a:r>
              <a:rPr lang="en-US" dirty="0" smtClean="0"/>
              <a:t>need</a:t>
            </a:r>
            <a:endParaRPr lang="en-US" dirty="0"/>
          </a:p>
          <a:p>
            <a:pPr lvl="2"/>
            <a:r>
              <a:rPr lang="en-US" dirty="0" smtClean="0"/>
              <a:t>A </a:t>
            </a:r>
            <a:r>
              <a:rPr lang="en-US" dirty="0"/>
              <a:t>function that converts pulses into </a:t>
            </a:r>
            <a:r>
              <a:rPr lang="en-US" dirty="0" smtClean="0"/>
              <a:t>time</a:t>
            </a:r>
          </a:p>
          <a:p>
            <a:pPr lvl="2"/>
            <a:r>
              <a:rPr lang="en-US" dirty="0" smtClean="0"/>
              <a:t>A </a:t>
            </a:r>
            <a:r>
              <a:rPr lang="en-US" dirty="0"/>
              <a:t>function that converts time into </a:t>
            </a:r>
            <a:r>
              <a:rPr lang="en-US" dirty="0" smtClean="0"/>
              <a:t>pulses	</a:t>
            </a:r>
          </a:p>
          <a:p>
            <a:r>
              <a:rPr lang="en-US" dirty="0" smtClean="0"/>
              <a:t>Demonstrate that it can recreate the scalar property</a:t>
            </a:r>
          </a:p>
          <a:p>
            <a:r>
              <a:rPr lang="en-US" dirty="0" smtClean="0"/>
              <a:t>More information will be posted on Nestor.</a:t>
            </a:r>
          </a:p>
          <a:p>
            <a:r>
              <a:rPr lang="en-US" dirty="0" smtClean="0"/>
              <a:t>Assignment will not be graded, but is part of bisection assignment.</a:t>
            </a:r>
          </a:p>
        </p:txBody>
      </p:sp>
    </p:spTree>
    <p:extLst>
      <p:ext uri="{BB962C8B-B14F-4D97-AF65-F5344CB8AC3E}">
        <p14:creationId xmlns:p14="http://schemas.microsoft.com/office/powerpoint/2010/main" val="3772847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shot_9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789" y="5669730"/>
            <a:ext cx="2348263" cy="953588"/>
          </a:xfrm>
          <a:prstGeom prst="rect">
            <a:avLst/>
          </a:prstGeom>
        </p:spPr>
      </p:pic>
      <p:pic>
        <p:nvPicPr>
          <p:cNvPr id="4" name="Picture 3" descr="screenshot_9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873" y="297918"/>
            <a:ext cx="5451482" cy="2775344"/>
          </a:xfrm>
          <a:prstGeom prst="rect">
            <a:avLst/>
          </a:prstGeom>
        </p:spPr>
      </p:pic>
      <p:pic>
        <p:nvPicPr>
          <p:cNvPr id="9" name="Picture 8" descr="screenshot_97.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35467" y="1386789"/>
            <a:ext cx="5114566" cy="2603821"/>
          </a:xfrm>
          <a:prstGeom prst="rect">
            <a:avLst/>
          </a:prstGeom>
        </p:spPr>
      </p:pic>
      <p:pic>
        <p:nvPicPr>
          <p:cNvPr id="5" name="Picture 4" descr="screenshot_97.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35467" y="1451305"/>
            <a:ext cx="5114566" cy="2603821"/>
          </a:xfrm>
          <a:prstGeom prst="rect">
            <a:avLst/>
          </a:prstGeom>
        </p:spPr>
      </p:pic>
      <p:pic>
        <p:nvPicPr>
          <p:cNvPr id="10" name="Picture 9" descr="screenshot_98.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74449" y="3990603"/>
            <a:ext cx="5131551" cy="2612468"/>
          </a:xfrm>
          <a:prstGeom prst="rect">
            <a:avLst/>
          </a:prstGeom>
        </p:spPr>
      </p:pic>
      <p:grpSp>
        <p:nvGrpSpPr>
          <p:cNvPr id="7" name="Group 6"/>
          <p:cNvGrpSpPr/>
          <p:nvPr/>
        </p:nvGrpSpPr>
        <p:grpSpPr>
          <a:xfrm>
            <a:off x="1276205" y="4204439"/>
            <a:ext cx="2581590" cy="1897269"/>
            <a:chOff x="1222858" y="4249255"/>
            <a:chExt cx="2383006" cy="1897269"/>
          </a:xfrm>
        </p:grpSpPr>
        <p:cxnSp>
          <p:nvCxnSpPr>
            <p:cNvPr id="3" name="Straight Arrow Connector 2"/>
            <p:cNvCxnSpPr/>
            <p:nvPr/>
          </p:nvCxnSpPr>
          <p:spPr>
            <a:xfrm>
              <a:off x="1222858" y="4249255"/>
              <a:ext cx="2383006" cy="1897269"/>
            </a:xfrm>
            <a:prstGeom prst="straightConnector1">
              <a:avLst/>
            </a:prstGeom>
            <a:ln>
              <a:solidFill>
                <a:schemeClr val="accent6"/>
              </a:solidFill>
              <a:headEnd type="arrow" w="lg" len="lg"/>
              <a:tailEnd type="arrow" w="lg" len="lg"/>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rot="2278574">
              <a:off x="1685416" y="5184588"/>
              <a:ext cx="1413404" cy="369332"/>
            </a:xfrm>
            <a:prstGeom prst="rect">
              <a:avLst/>
            </a:prstGeom>
            <a:noFill/>
          </p:spPr>
          <p:txBody>
            <a:bodyPr wrap="none" rtlCol="0">
              <a:spAutoFit/>
            </a:bodyPr>
            <a:lstStyle/>
            <a:p>
              <a:r>
                <a:rPr lang="en-US" dirty="0" smtClean="0"/>
                <a:t>Interval timing</a:t>
              </a:r>
              <a:endParaRPr lang="en-US" dirty="0"/>
            </a:p>
          </p:txBody>
        </p:sp>
      </p:grpSp>
    </p:spTree>
    <p:extLst>
      <p:ext uri="{BB962C8B-B14F-4D97-AF65-F5344CB8AC3E}">
        <p14:creationId xmlns:p14="http://schemas.microsoft.com/office/powerpoint/2010/main" val="31967464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2.03543E-6 -8.89713E-7 L 0.24366 0.28151 " pathEditMode="relative" rAng="0" ptsTypes="AA">
                                      <p:cBhvr>
                                        <p:cTn id="6" dur="3000" fill="hold"/>
                                        <p:tgtEl>
                                          <p:spTgt spid="5"/>
                                        </p:tgtEl>
                                        <p:attrNameLst>
                                          <p:attrName>ppt_x</p:attrName>
                                          <p:attrName>ppt_y</p:attrName>
                                        </p:attrNameLst>
                                      </p:cBhvr>
                                      <p:rCtr x="12174" y="14064"/>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childTnLst>
                                </p:cTn>
                              </p:par>
                            </p:childTnLst>
                          </p:cTn>
                        </p:par>
                        <p:par>
                          <p:cTn id="20" fill="hold">
                            <p:stCondLst>
                              <p:cond delay="0"/>
                            </p:stCondLst>
                            <p:childTnLst>
                              <p:par>
                                <p:cTn id="21" presetID="6" presetClass="emph" presetSubtype="0" fill="hold" nodeType="afterEffect">
                                  <p:stCondLst>
                                    <p:cond delay="1000"/>
                                  </p:stCondLst>
                                  <p:childTnLst>
                                    <p:animScale>
                                      <p:cBhvr>
                                        <p:cTn id="22" dur="2000" fill="hold"/>
                                        <p:tgtEl>
                                          <p:spTgt spid="8"/>
                                        </p:tgtEl>
                                      </p:cBhvr>
                                      <p:by x="15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2950" y="3415368"/>
            <a:ext cx="8420100" cy="1470025"/>
          </a:xfrm>
        </p:spPr>
        <p:txBody>
          <a:bodyPr>
            <a:normAutofit fontScale="90000"/>
          </a:bodyPr>
          <a:lstStyle/>
          <a:p>
            <a:r>
              <a:rPr lang="en-US" dirty="0"/>
              <a:t>“Unlike vision and audition, there are no dedicated sensors for time. Yet the passage of time is as perceptually salient as the color of an apple or the timbre of a tuba.” </a:t>
            </a:r>
            <a:r>
              <a:rPr lang="en-US" dirty="0" smtClean="0"/>
              <a:t>(</a:t>
            </a:r>
            <a:r>
              <a:rPr lang="en-US" dirty="0" err="1" smtClean="0"/>
              <a:t>Ivry</a:t>
            </a:r>
            <a:r>
              <a:rPr lang="en-US" dirty="0" smtClean="0"/>
              <a:t> 2004)</a:t>
            </a:r>
            <a:endParaRPr lang="en-US" dirty="0"/>
          </a:p>
        </p:txBody>
      </p:sp>
      <p:sp>
        <p:nvSpPr>
          <p:cNvPr id="3" name="Title 1"/>
          <p:cNvSpPr txBox="1">
            <a:spLocks/>
          </p:cNvSpPr>
          <p:nvPr/>
        </p:nvSpPr>
        <p:spPr>
          <a:xfrm>
            <a:off x="145681" y="358589"/>
            <a:ext cx="9404225" cy="1583764"/>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b="0" i="0" kern="1200">
                <a:solidFill>
                  <a:schemeClr val="tx1"/>
                </a:solidFill>
                <a:latin typeface="Gill Sans"/>
                <a:ea typeface="+mj-ea"/>
                <a:cs typeface="Gill Sans"/>
              </a:defRPr>
            </a:lvl1pPr>
          </a:lstStyle>
          <a:p>
            <a:r>
              <a:rPr lang="en-US" sz="4000" dirty="0" smtClean="0">
                <a:solidFill>
                  <a:schemeClr val="bg2">
                    <a:lumMod val="65000"/>
                  </a:schemeClr>
                </a:solidFill>
              </a:rPr>
              <a:t>Interval timing is the capacity to estimate the duration of (short) intervals</a:t>
            </a:r>
            <a:endParaRPr lang="en-US" sz="4000" dirty="0">
              <a:solidFill>
                <a:schemeClr val="bg2">
                  <a:lumMod val="65000"/>
                </a:schemeClr>
              </a:solidFill>
            </a:endParaRPr>
          </a:p>
        </p:txBody>
      </p:sp>
    </p:spTree>
    <p:extLst>
      <p:ext uri="{BB962C8B-B14F-4D97-AF65-F5344CB8AC3E}">
        <p14:creationId xmlns:p14="http://schemas.microsoft.com/office/powerpoint/2010/main" val="353046030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dirty="0"/>
              <a:t>Why bother with time?</a:t>
            </a:r>
          </a:p>
        </p:txBody>
      </p:sp>
      <p:sp>
        <p:nvSpPr>
          <p:cNvPr id="88067" name="Rectangle 3"/>
          <p:cNvSpPr>
            <a:spLocks noGrp="1" noChangeArrowheads="1"/>
          </p:cNvSpPr>
          <p:nvPr>
            <p:ph type="body" sz="quarter" idx="10"/>
          </p:nvPr>
        </p:nvSpPr>
        <p:spPr/>
        <p:txBody>
          <a:bodyPr>
            <a:normAutofit/>
          </a:bodyPr>
          <a:lstStyle/>
          <a:p>
            <a:pPr eaLnBrk="1" hangingPunct="1"/>
            <a:r>
              <a:rPr lang="en-US" dirty="0">
                <a:ea typeface="ＭＳ Ｐゴシック" charset="0"/>
              </a:rPr>
              <a:t>Timing is automatic, and implicit.</a:t>
            </a:r>
          </a:p>
          <a:p>
            <a:pPr eaLnBrk="1" hangingPunct="1"/>
            <a:r>
              <a:rPr lang="en-US" dirty="0">
                <a:ea typeface="ＭＳ Ｐゴシック" charset="0"/>
              </a:rPr>
              <a:t>Timing is implicit in </a:t>
            </a:r>
            <a:r>
              <a:rPr lang="en-US" i="1" dirty="0">
                <a:ea typeface="ＭＳ Ｐゴシック" charset="0"/>
              </a:rPr>
              <a:t>many</a:t>
            </a:r>
            <a:r>
              <a:rPr lang="en-US" dirty="0">
                <a:ea typeface="ＭＳ Ｐゴシック" charset="0"/>
              </a:rPr>
              <a:t> tasks / settings</a:t>
            </a:r>
          </a:p>
          <a:p>
            <a:pPr lvl="1" eaLnBrk="1" hangingPunct="1"/>
            <a:r>
              <a:rPr lang="en-US" dirty="0">
                <a:ea typeface="ＭＳ Ｐゴシック" charset="0"/>
              </a:rPr>
              <a:t>Language:</a:t>
            </a:r>
          </a:p>
          <a:p>
            <a:pPr lvl="2" eaLnBrk="1" hangingPunct="1"/>
            <a:r>
              <a:rPr lang="en-US" dirty="0">
                <a:ea typeface="ＭＳ Ｐゴシック" charset="0"/>
              </a:rPr>
              <a:t>Using pauses as a rhetorical tool. </a:t>
            </a:r>
          </a:p>
          <a:p>
            <a:pPr lvl="2" eaLnBrk="1" hangingPunct="1"/>
            <a:r>
              <a:rPr lang="en-US" dirty="0">
                <a:ea typeface="ＭＳ Ｐゴシック" charset="0"/>
              </a:rPr>
              <a:t>Turn-taking in conversation.</a:t>
            </a:r>
          </a:p>
          <a:p>
            <a:pPr lvl="1" eaLnBrk="1" hangingPunct="1"/>
            <a:r>
              <a:rPr lang="en-US" dirty="0">
                <a:ea typeface="ＭＳ Ｐゴシック" charset="0"/>
              </a:rPr>
              <a:t>Human-Environment Interaction:</a:t>
            </a:r>
          </a:p>
          <a:p>
            <a:pPr lvl="2" eaLnBrk="1" hangingPunct="1"/>
            <a:r>
              <a:rPr lang="en-US" dirty="0">
                <a:ea typeface="ＭＳ Ｐゴシック" charset="0"/>
              </a:rPr>
              <a:t>Adapting to the pace of the environment.</a:t>
            </a:r>
          </a:p>
          <a:p>
            <a:pPr lvl="2" eaLnBrk="1" hangingPunct="1"/>
            <a:r>
              <a:rPr lang="en-US" dirty="0">
                <a:ea typeface="ＭＳ Ｐゴシック" charset="0"/>
              </a:rPr>
              <a:t>Norman</a:t>
            </a:r>
            <a:r>
              <a:rPr lang="ja-JP" altLang="en-US" dirty="0">
                <a:ea typeface="ＭＳ Ｐゴシック" charset="0"/>
              </a:rPr>
              <a:t>’</a:t>
            </a:r>
            <a:r>
              <a:rPr lang="en-US" dirty="0">
                <a:ea typeface="ＭＳ Ｐゴシック" charset="0"/>
              </a:rPr>
              <a:t>s evaluation cycle.</a:t>
            </a:r>
          </a:p>
          <a:p>
            <a:pPr lvl="1" eaLnBrk="1" hangingPunct="1"/>
            <a:r>
              <a:rPr lang="en-US" dirty="0">
                <a:ea typeface="ＭＳ Ｐゴシック" charset="0"/>
              </a:rPr>
              <a:t>Psychological Experiments</a:t>
            </a:r>
          </a:p>
          <a:p>
            <a:pPr lvl="1" eaLnBrk="1" hangingPunct="1"/>
            <a:endParaRPr lang="en-US" dirty="0">
              <a:ea typeface="ＭＳ Ｐゴシック" charset="0"/>
            </a:endParaRPr>
          </a:p>
          <a:p>
            <a:pPr lvl="1" eaLnBrk="1" hangingPunct="1"/>
            <a:endParaRPr lang="en-US" dirty="0">
              <a:ea typeface="ＭＳ Ｐゴシック" charset="0"/>
            </a:endParaRPr>
          </a:p>
          <a:p>
            <a:pPr lvl="1" eaLnBrk="1" hangingPunct="1"/>
            <a:endParaRPr lang="en-US" dirty="0">
              <a:ea typeface="ＭＳ Ｐゴシック" charset="0"/>
            </a:endParaRPr>
          </a:p>
        </p:txBody>
      </p:sp>
    </p:spTree>
    <p:extLst>
      <p:ext uri="{BB962C8B-B14F-4D97-AF65-F5344CB8AC3E}">
        <p14:creationId xmlns:p14="http://schemas.microsoft.com/office/powerpoint/2010/main" val="76750091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06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8067">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8067">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8067">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8067">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8067">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8067">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8067">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806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3539335" y="5943600"/>
            <a:ext cx="6366669" cy="457200"/>
          </a:xfrm>
        </p:spPr>
        <p:txBody>
          <a:bodyPr/>
          <a:lstStyle/>
          <a:p>
            <a:pPr eaLnBrk="1" hangingPunct="1"/>
            <a:r>
              <a:rPr lang="en-US" sz="1800">
                <a:latin typeface="Georgia" charset="0"/>
                <a:ea typeface="ＭＳ Ｐゴシック" charset="0"/>
                <a:cs typeface="ＭＳ Ｐゴシック" charset="0"/>
              </a:rPr>
              <a:t>Levelt (1989) </a:t>
            </a:r>
            <a:r>
              <a:rPr lang="en-US" sz="1800" i="1">
                <a:latin typeface="Georgia" charset="0"/>
                <a:ea typeface="ＭＳ Ｐゴシック" charset="0"/>
                <a:cs typeface="ＭＳ Ｐゴシック" charset="0"/>
              </a:rPr>
              <a:t>Speaking: From Intention to Articulation </a:t>
            </a:r>
          </a:p>
        </p:txBody>
      </p:sp>
      <p:pic>
        <p:nvPicPr>
          <p:cNvPr id="21507" name="Picture 2" descr="screenshot_07.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762007"/>
            <a:ext cx="9906000" cy="380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 name="Group 11"/>
          <p:cNvGrpSpPr>
            <a:grpSpLocks/>
          </p:cNvGrpSpPr>
          <p:nvPr/>
        </p:nvGrpSpPr>
        <p:grpSpPr bwMode="auto">
          <a:xfrm>
            <a:off x="0" y="1676400"/>
            <a:ext cx="9906000" cy="2502932"/>
            <a:chOff x="0" y="1676400"/>
            <a:chExt cx="9144000" cy="2502932"/>
          </a:xfrm>
        </p:grpSpPr>
        <p:sp>
          <p:nvSpPr>
            <p:cNvPr id="21510" name="Rectangle 7"/>
            <p:cNvSpPr>
              <a:spLocks noChangeArrowheads="1"/>
            </p:cNvSpPr>
            <p:nvPr/>
          </p:nvSpPr>
          <p:spPr bwMode="auto">
            <a:xfrm>
              <a:off x="4572000" y="3505200"/>
              <a:ext cx="4572000" cy="369332"/>
            </a:xfrm>
            <a:prstGeom prst="rect">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a:spAutoFit/>
            </a:bodyPr>
            <a:lstStyle/>
            <a:p>
              <a:endParaRPr lang="en-US"/>
            </a:p>
          </p:txBody>
        </p:sp>
        <p:sp>
          <p:nvSpPr>
            <p:cNvPr id="21511" name="Rectangle 8"/>
            <p:cNvSpPr>
              <a:spLocks noChangeArrowheads="1"/>
            </p:cNvSpPr>
            <p:nvPr/>
          </p:nvSpPr>
          <p:spPr bwMode="auto">
            <a:xfrm>
              <a:off x="0" y="3810000"/>
              <a:ext cx="4724400" cy="369332"/>
            </a:xfrm>
            <a:prstGeom prst="rect">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a:spAutoFit/>
            </a:bodyPr>
            <a:lstStyle/>
            <a:p>
              <a:endParaRPr lang="en-US"/>
            </a:p>
          </p:txBody>
        </p:sp>
        <p:sp>
          <p:nvSpPr>
            <p:cNvPr id="21512" name="Rectangle 9"/>
            <p:cNvSpPr>
              <a:spLocks noChangeArrowheads="1"/>
            </p:cNvSpPr>
            <p:nvPr/>
          </p:nvSpPr>
          <p:spPr bwMode="auto">
            <a:xfrm>
              <a:off x="0" y="2057400"/>
              <a:ext cx="8382000" cy="369332"/>
            </a:xfrm>
            <a:prstGeom prst="rect">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a:spAutoFit/>
            </a:bodyPr>
            <a:lstStyle/>
            <a:p>
              <a:endParaRPr lang="en-US"/>
            </a:p>
          </p:txBody>
        </p:sp>
        <p:sp>
          <p:nvSpPr>
            <p:cNvPr id="21513" name="Rectangle 10"/>
            <p:cNvSpPr>
              <a:spLocks noChangeArrowheads="1"/>
            </p:cNvSpPr>
            <p:nvPr/>
          </p:nvSpPr>
          <p:spPr bwMode="auto">
            <a:xfrm>
              <a:off x="8077200" y="1676400"/>
              <a:ext cx="1066800" cy="369332"/>
            </a:xfrm>
            <a:prstGeom prst="rect">
              <a:avLst/>
            </a:pr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a:spAutoFit/>
            </a:bodyPr>
            <a:lstStyle/>
            <a:p>
              <a:endParaRPr lang="en-US"/>
            </a:p>
          </p:txBody>
        </p:sp>
      </p:grpSp>
      <p:pic>
        <p:nvPicPr>
          <p:cNvPr id="21509" name="Picture 1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4876800"/>
            <a:ext cx="2847975"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151206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esentation-template2011">
  <a:themeElements>
    <a:clrScheme name="Simple Red">
      <a:dk1>
        <a:srgbClr val="000000"/>
      </a:dk1>
      <a:lt1>
        <a:sysClr val="window" lastClr="FFFFFF"/>
      </a:lt1>
      <a:dk2>
        <a:srgbClr val="000000"/>
      </a:dk2>
      <a:lt2>
        <a:srgbClr val="FFFFFF"/>
      </a:lt2>
      <a:accent1>
        <a:srgbClr val="CC0000"/>
      </a:accent1>
      <a:accent2>
        <a:srgbClr val="007F23"/>
      </a:accent2>
      <a:accent3>
        <a:srgbClr val="06517F"/>
      </a:accent3>
      <a:accent4>
        <a:srgbClr val="000000"/>
      </a:accent4>
      <a:accent5>
        <a:srgbClr val="000000"/>
      </a:accent5>
      <a:accent6>
        <a:srgbClr val="000000"/>
      </a:accent6>
      <a:hlink>
        <a:srgbClr val="0000FF"/>
      </a:hlink>
      <a:folHlink>
        <a:srgbClr val="800080"/>
      </a:folHlink>
    </a:clrScheme>
    <a:fontScheme name="Solstice">
      <a:majorFont>
        <a:latin typeface="Gill Sans MT"/>
        <a:ea typeface=""/>
        <a:cs typeface=""/>
        <a:font script="Grek" typeface="Corbel"/>
        <a:font script="Cyrl" typeface="Corbel"/>
        <a:font script="Jpan" typeface="ＭＳ ゴシック"/>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ＭＳ ゴシック"/>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presentation-template2011.potx</Template>
  <TotalTime>43420</TotalTime>
  <Words>1125</Words>
  <Application>Microsoft Macintosh PowerPoint</Application>
  <PresentationFormat>A4 Paper (210x297 mm)</PresentationFormat>
  <Paragraphs>149</Paragraphs>
  <Slides>56</Slides>
  <Notes>16</Notes>
  <HiddenSlides>0</HiddenSlides>
  <MMClips>1</MMClips>
  <ScaleCrop>false</ScaleCrop>
  <HeadingPairs>
    <vt:vector size="4" baseType="variant">
      <vt:variant>
        <vt:lpstr>Theme</vt:lpstr>
      </vt:variant>
      <vt:variant>
        <vt:i4>1</vt:i4>
      </vt:variant>
      <vt:variant>
        <vt:lpstr>Slide Titles</vt:lpstr>
      </vt:variant>
      <vt:variant>
        <vt:i4>56</vt:i4>
      </vt:variant>
    </vt:vector>
  </HeadingPairs>
  <TitlesOfParts>
    <vt:vector size="57" baseType="lpstr">
      <vt:lpstr>presentation-template2011</vt:lpstr>
      <vt:lpstr>Interval Timing</vt:lpstr>
      <vt:lpstr>PowerPoint Presentation</vt:lpstr>
      <vt:lpstr>It’s a type of “automatic” timing that is important for cognitive control, for decision making in faster paced tasks, for making inferences...  </vt:lpstr>
      <vt:lpstr>PowerPoint Presentation</vt:lpstr>
      <vt:lpstr>PowerPoint Presentation</vt:lpstr>
      <vt:lpstr>PowerPoint Presentation</vt:lpstr>
      <vt:lpstr>“Unlike vision and audition, there are no dedicated sensors for time. Yet the passage of time is as perceptually salient as the color of an apple or the timbre of a tuba.” (Ivry 2004)</vt:lpstr>
      <vt:lpstr>Why bother with time?</vt:lpstr>
      <vt:lpstr>Levelt (1989) Speaking: From Intention to Articulation </vt:lpstr>
      <vt:lpstr>PowerPoint Presentation</vt:lpstr>
      <vt:lpstr>\</vt:lpstr>
      <vt:lpstr>PowerPoint Presentation</vt:lpstr>
      <vt:lpstr>And “typical” psychological experiments</vt:lpstr>
      <vt:lpstr>And it is a capacity shared by many types of animals…</vt:lpstr>
      <vt:lpstr>PowerPoint Presentation</vt:lpstr>
      <vt:lpstr>PowerPoint Presentation</vt:lpstr>
      <vt:lpstr>PowerPoint Presentation</vt:lpstr>
      <vt:lpstr>And maybe even drosophila..</vt:lpstr>
      <vt:lpstr>And in humans…</vt:lpstr>
      <vt:lpstr>Temporal Generalization</vt:lpstr>
      <vt:lpstr>PowerPoint Presentation</vt:lpstr>
      <vt:lpstr>PowerPoint Presentation</vt:lpstr>
      <vt:lpstr>PowerPoint Presentation</vt:lpstr>
      <vt:lpstr>PowerPoint Presentation</vt:lpstr>
      <vt:lpstr>PowerPoint Presentation</vt:lpstr>
      <vt:lpstr>PowerPoint Presentation</vt:lpstr>
      <vt:lpstr>Ready-Set-Go</vt:lpstr>
      <vt:lpstr>PowerPoint Presentation</vt:lpstr>
      <vt:lpstr>PowerPoint Presentation</vt:lpstr>
      <vt:lpstr>PowerPoint Presentation</vt:lpstr>
      <vt:lpstr>PowerPoint Presentation</vt:lpstr>
      <vt:lpstr>PowerPoint Presentation</vt:lpstr>
      <vt:lpstr>Reproduction</vt:lpstr>
      <vt:lpstr>PowerPoint Presentation</vt:lpstr>
      <vt:lpstr>PowerPoint Presentation</vt:lpstr>
      <vt:lpstr>PowerPoint Presentation</vt:lpstr>
      <vt:lpstr>PowerPoint Presentation</vt:lpstr>
      <vt:lpstr>PowerPoint Presentation</vt:lpstr>
      <vt:lpstr>PowerPoint Presentation</vt:lpstr>
      <vt:lpstr>Results: Scalar Property</vt:lpstr>
      <vt:lpstr>Peak Procedure</vt:lpstr>
      <vt:lpstr>Scalar Property</vt:lpstr>
      <vt:lpstr>What drives interval timing?</vt:lpstr>
      <vt:lpstr>Human Interval Timing</vt:lpstr>
      <vt:lpstr>Information Processing Approaches to Interval Timing</vt:lpstr>
      <vt:lpstr>IP Models of Interval Timing</vt:lpstr>
      <vt:lpstr>Scalar Timing Theory</vt:lpstr>
      <vt:lpstr>Scalar Timing Theory</vt:lpstr>
      <vt:lpstr>PowerPoint Presentation</vt:lpstr>
      <vt:lpstr>PowerPoint Presentation</vt:lpstr>
      <vt:lpstr>PowerPoint Presentation</vt:lpstr>
      <vt:lpstr>PowerPoint Presentation</vt:lpstr>
      <vt:lpstr>Scalar Timing Theory</vt:lpstr>
      <vt:lpstr>Timing in ACT-R</vt:lpstr>
      <vt:lpstr>Stochastic Process</vt:lpstr>
      <vt:lpstr>Assignment for the next week</vt:lpstr>
    </vt:vector>
  </TitlesOfParts>
  <Company>University of Groningen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Jelmer Borst</dc:creator>
  <cp:lastModifiedBy>Hedderik  van Rijn</cp:lastModifiedBy>
  <cp:revision>921</cp:revision>
  <cp:lastPrinted>2013-11-13T07:39:40Z</cp:lastPrinted>
  <dcterms:created xsi:type="dcterms:W3CDTF">2011-02-18T10:54:14Z</dcterms:created>
  <dcterms:modified xsi:type="dcterms:W3CDTF">2015-11-09T11:53:22Z</dcterms:modified>
</cp:coreProperties>
</file>

<file path=docProps/thumbnail.jpeg>
</file>